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90" r:id="rId3"/>
    <p:sldId id="299" r:id="rId4"/>
    <p:sldId id="292" r:id="rId5"/>
    <p:sldId id="293" r:id="rId6"/>
    <p:sldId id="294" r:id="rId7"/>
    <p:sldId id="295" r:id="rId8"/>
    <p:sldId id="296" r:id="rId9"/>
    <p:sldId id="297" r:id="rId10"/>
    <p:sldId id="298"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793"/>
    <p:restoredTop sz="94684"/>
  </p:normalViewPr>
  <p:slideViewPr>
    <p:cSldViewPr>
      <p:cViewPr varScale="1">
        <p:scale>
          <a:sx n="143" d="100"/>
          <a:sy n="143" d="100"/>
        </p:scale>
        <p:origin x="282" y="120"/>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2/8/2024</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sales@humanresourcesonline.net" TargetMode="External"/><Relationship Id="rId2" Type="http://schemas.openxmlformats.org/officeDocument/2006/relationships/hyperlink" Target="mailto:adrianr@humanresourcesonline.ne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EC8DD6C-B02D-86BC-BB0E-24F86FA15435}"/>
              </a:ext>
            </a:extLst>
          </p:cNvPr>
          <p:cNvSpPr txBox="1">
            <a:spLocks/>
          </p:cNvSpPr>
          <p:nvPr/>
        </p:nvSpPr>
        <p:spPr>
          <a:xfrm>
            <a:off x="2555776" y="4659982"/>
            <a:ext cx="4032448" cy="34746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TW" sz="1100" dirty="0">
                <a:solidFill>
                  <a:schemeClr val="bg1"/>
                </a:solidFill>
                <a:latin typeface="Arial" panose="020B0604020202020204" pitchFamily="34" charset="0"/>
                <a:cs typeface="Arial" panose="020B0604020202020204" pitchFamily="34" charset="0"/>
              </a:rPr>
              <a:t>ENTRY FORM - </a:t>
            </a:r>
            <a:r>
              <a:rPr lang="en-US" altLang="zh-TW" sz="1100" b="1" dirty="0">
                <a:solidFill>
                  <a:schemeClr val="bg1"/>
                </a:solidFill>
                <a:latin typeface="Arial" panose="020B0604020202020204" pitchFamily="34" charset="0"/>
                <a:cs typeface="Arial" panose="020B0604020202020204" pitchFamily="34" charset="0"/>
              </a:rPr>
              <a:t>PROVIDERS CATEGORIES </a:t>
            </a:r>
            <a:endParaRPr lang="en-US" sz="1100" dirty="0">
              <a:solidFill>
                <a:schemeClr val="bg1"/>
              </a:solidFill>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CDEB2D7-E853-8A0D-0800-82F2D92DCF6F}"/>
              </a:ext>
            </a:extLst>
          </p:cNvPr>
          <p:cNvSpPr txBox="1"/>
          <p:nvPr/>
        </p:nvSpPr>
        <p:spPr>
          <a:xfrm>
            <a:off x="179512" y="1059582"/>
            <a:ext cx="8856984" cy="3508653"/>
          </a:xfrm>
          <a:prstGeom prst="rect">
            <a:avLst/>
          </a:prstGeom>
          <a:ln w="9525"/>
        </p:spPr>
        <p:style>
          <a:lnRef idx="2">
            <a:schemeClr val="dk1"/>
          </a:lnRef>
          <a:fillRef idx="1">
            <a:schemeClr val="lt1"/>
          </a:fillRef>
          <a:effectRef idx="0">
            <a:schemeClr val="dk1"/>
          </a:effectRef>
          <a:fontRef idx="minor">
            <a:schemeClr val="dk1"/>
          </a:fontRef>
        </p:style>
        <p:txBody>
          <a:bodyPr wrap="square">
            <a:spAutoFit/>
          </a:bodyPr>
          <a:lstStyle/>
          <a:p>
            <a:r>
              <a:rPr lang="en-GB" dirty="0">
                <a:latin typeface="Arial" panose="020B0604020202020204" pitchFamily="34" charset="0"/>
                <a:cs typeface="Arial" panose="020B0604020202020204" pitchFamily="34" charset="0"/>
              </a:rPr>
              <a:t> </a:t>
            </a:r>
          </a:p>
          <a:p>
            <a:r>
              <a:rPr lang="en-GB" dirty="0">
                <a:latin typeface="Arial" panose="020B0604020202020204" pitchFamily="34" charset="0"/>
                <a:cs typeface="Arial" panose="020B0604020202020204" pitchFamily="34" charset="0"/>
              </a:rPr>
              <a:t> </a:t>
            </a:r>
          </a:p>
          <a:p>
            <a:endParaRPr lang="en-GB"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 </a:t>
            </a:r>
            <a:r>
              <a:rPr lang="en-GB" sz="1600" b="1" dirty="0">
                <a:latin typeface="Arial" panose="020B0604020202020204" pitchFamily="34" charset="0"/>
                <a:cs typeface="Arial" panose="020B0604020202020204" pitchFamily="34" charset="0"/>
              </a:rPr>
              <a:t>DECLARATION </a:t>
            </a:r>
          </a:p>
          <a:p>
            <a:r>
              <a:rPr lang="en-GB" sz="1600" dirty="0">
                <a:latin typeface="Arial" panose="020B0604020202020204" pitchFamily="34" charset="0"/>
                <a:cs typeface="Arial" panose="020B0604020202020204" pitchFamily="34" charset="0"/>
              </a:rPr>
              <a:t> </a:t>
            </a:r>
          </a:p>
          <a:p>
            <a:r>
              <a:rPr lang="en-US" sz="1600" b="1" kern="1200" dirty="0">
                <a:solidFill>
                  <a:schemeClr val="tx1"/>
                </a:solidFill>
                <a:latin typeface="Arial" panose="020B0604020202020204" pitchFamily="34" charset="0"/>
                <a:cs typeface="Arial" panose="020B0604020202020204" pitchFamily="34" charset="0"/>
                <a:sym typeface="Wingdings 2"/>
              </a:rPr>
              <a:t> </a:t>
            </a:r>
            <a:r>
              <a:rPr lang="en-GB" sz="1600" dirty="0">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GB" sz="1600" dirty="0">
              <a:latin typeface="Arial" panose="020B0604020202020204" pitchFamily="34" charset="0"/>
              <a:cs typeface="Arial" panose="020B0604020202020204" pitchFamily="34" charset="0"/>
            </a:endParaRPr>
          </a:p>
          <a:p>
            <a:pPr algn="ctr"/>
            <a:r>
              <a:rPr lang="en-GB" sz="1600" b="1" dirty="0">
                <a:latin typeface="Arial" panose="020B0604020202020204" pitchFamily="34" charset="0"/>
                <a:cs typeface="Arial" panose="020B0604020202020204" pitchFamily="34" charset="0"/>
              </a:rPr>
              <a:t>-THE END- </a:t>
            </a:r>
          </a:p>
          <a:p>
            <a:pPr algn="ctr"/>
            <a:endParaRPr lang="en-GB" dirty="0">
              <a:latin typeface="Arial" panose="020B0604020202020204" pitchFamily="34" charset="0"/>
              <a:cs typeface="Arial" panose="020B0604020202020204" pitchFamily="34" charset="0"/>
            </a:endParaRPr>
          </a:p>
          <a:p>
            <a:pPr algn="ctr"/>
            <a:endParaRPr lang="en-GB" dirty="0">
              <a:latin typeface="Arial" panose="020B0604020202020204" pitchFamily="34" charset="0"/>
              <a:cs typeface="Arial" panose="020B0604020202020204" pitchFamily="34" charset="0"/>
            </a:endParaRPr>
          </a:p>
          <a:p>
            <a:pPr algn="ct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3208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DD65E24-1EAD-5059-24D9-0F10AB8CD533}"/>
              </a:ext>
            </a:extLst>
          </p:cNvPr>
          <p:cNvSpPr txBox="1"/>
          <p:nvPr/>
        </p:nvSpPr>
        <p:spPr>
          <a:xfrm>
            <a:off x="158188" y="1022856"/>
            <a:ext cx="2613612" cy="338550"/>
          </a:xfrm>
          <a:prstGeom prst="rect">
            <a:avLst/>
          </a:prstGeom>
          <a:noFill/>
        </p:spPr>
        <p:txBody>
          <a:bodyPr wrap="square" lIns="91435" tIns="45718" rIns="91435" bIns="45718" rtlCol="0">
            <a:spAutoFit/>
          </a:bodyPr>
          <a:lstStyle/>
          <a:p>
            <a:pPr algn="just"/>
            <a:r>
              <a:rPr lang="en-SG" sz="1600" b="1" u="sng" dirty="0">
                <a:solidFill>
                  <a:srgbClr val="502631"/>
                </a:solidFill>
                <a:latin typeface="Arial" pitchFamily="34" charset="0"/>
                <a:cs typeface="Arial" pitchFamily="34" charset="0"/>
              </a:rPr>
              <a:t>Providers </a:t>
            </a:r>
            <a:endParaRPr lang="en-SG" sz="1200" u="sng" dirty="0">
              <a:solidFill>
                <a:srgbClr val="502631"/>
              </a:solidFill>
              <a:latin typeface="Arial" pitchFamily="34" charset="0"/>
              <a:cs typeface="Arial" pitchFamily="34" charset="0"/>
            </a:endParaRPr>
          </a:p>
        </p:txBody>
      </p:sp>
      <p:sp>
        <p:nvSpPr>
          <p:cNvPr id="3" name="Rectangle 2">
            <a:extLst>
              <a:ext uri="{FF2B5EF4-FFF2-40B4-BE49-F238E27FC236}">
                <a16:creationId xmlns:a16="http://schemas.microsoft.com/office/drawing/2014/main" id="{0F920B7B-8AB0-2BDD-67BE-47B415256D89}"/>
              </a:ext>
            </a:extLst>
          </p:cNvPr>
          <p:cNvSpPr/>
          <p:nvPr/>
        </p:nvSpPr>
        <p:spPr>
          <a:xfrm>
            <a:off x="158188" y="1303698"/>
            <a:ext cx="3564396" cy="230832"/>
          </a:xfrm>
          <a:prstGeom prst="rect">
            <a:avLst/>
          </a:prstGeom>
        </p:spPr>
        <p:txBody>
          <a:bodyPr wrap="square">
            <a:spAutoFit/>
          </a:bodyPr>
          <a:lstStyle/>
          <a:p>
            <a:r>
              <a:rPr lang="en-US" sz="900" i="1" dirty="0">
                <a:latin typeface="Arial" panose="020B0604020202020204" pitchFamily="34" charset="0"/>
                <a:cs typeface="Arial" panose="020B0604020202020204" pitchFamily="34" charset="0"/>
              </a:rPr>
              <a:t>This form is only applicable for the following categories: </a:t>
            </a:r>
          </a:p>
        </p:txBody>
      </p:sp>
      <p:sp>
        <p:nvSpPr>
          <p:cNvPr id="6" name="Rectangle 5">
            <a:extLst>
              <a:ext uri="{FF2B5EF4-FFF2-40B4-BE49-F238E27FC236}">
                <a16:creationId xmlns:a16="http://schemas.microsoft.com/office/drawing/2014/main" id="{133BDB45-1E80-A833-95B9-ACF44581E6E5}"/>
              </a:ext>
            </a:extLst>
          </p:cNvPr>
          <p:cNvSpPr/>
          <p:nvPr/>
        </p:nvSpPr>
        <p:spPr>
          <a:xfrm>
            <a:off x="192702" y="1491630"/>
            <a:ext cx="3371186" cy="3139321"/>
          </a:xfrm>
          <a:prstGeom prst="rect">
            <a:avLst/>
          </a:prstGeom>
        </p:spPr>
        <p:txBody>
          <a:bodyPr wrap="square" numCol="1">
            <a:spAutoFit/>
          </a:bodyPr>
          <a:lstStyle/>
          <a:p>
            <a:pPr marL="342900" indent="-342900">
              <a:buFontTx/>
              <a:buAutoNum type="arabicPeriod"/>
            </a:pPr>
            <a:r>
              <a:rPr lang="en-US" sz="900" dirty="0">
                <a:latin typeface="Arial" panose="020B0604020202020204" pitchFamily="34" charset="0"/>
                <a:cs typeface="Arial" panose="020B0604020202020204" pitchFamily="34" charset="0"/>
              </a:rPr>
              <a:t>Best Corporate Healthcare Provider</a:t>
            </a:r>
          </a:p>
          <a:p>
            <a:pPr marL="342900" indent="-342900">
              <a:buFontTx/>
              <a:buAutoNum type="arabicPeriod"/>
            </a:pPr>
            <a:r>
              <a:rPr lang="en-US" sz="900" dirty="0">
                <a:latin typeface="Arial" panose="020B0604020202020204" pitchFamily="34" charset="0"/>
                <a:cs typeface="Arial" panose="020B0604020202020204" pitchFamily="34" charset="0"/>
              </a:rPr>
              <a:t>Best Corporate Wellness Provider</a:t>
            </a:r>
          </a:p>
          <a:p>
            <a:pPr marL="342900" indent="-342900">
              <a:buFontTx/>
              <a:buAutoNum type="arabicPeriod"/>
            </a:pPr>
            <a:r>
              <a:rPr lang="en-US" sz="900" dirty="0">
                <a:latin typeface="Arial" panose="020B0604020202020204" pitchFamily="34" charset="0"/>
                <a:cs typeface="Arial" panose="020B0604020202020204" pitchFamily="34" charset="0"/>
              </a:rPr>
              <a:t>Best Digital Learning Provider </a:t>
            </a:r>
          </a:p>
          <a:p>
            <a:pPr marL="342900" indent="-342900">
              <a:buFontTx/>
              <a:buAutoNum type="arabicPeriod"/>
            </a:pPr>
            <a:r>
              <a:rPr lang="en-US" sz="900" dirty="0">
                <a:latin typeface="Arial" panose="020B0604020202020204" pitchFamily="34" charset="0"/>
                <a:cs typeface="Arial" panose="020B0604020202020204" pitchFamily="34" charset="0"/>
              </a:rPr>
              <a:t>Best Employee Engagement Consultancy </a:t>
            </a:r>
          </a:p>
          <a:p>
            <a:pPr marL="342900" indent="-342900">
              <a:buFontTx/>
              <a:buAutoNum type="arabicPeriod"/>
            </a:pPr>
            <a:r>
              <a:rPr lang="en-GB" sz="900" dirty="0">
                <a:latin typeface="Arial" panose="020B0604020202020204" pitchFamily="34" charset="0"/>
                <a:cs typeface="Arial" panose="020B0604020202020204" pitchFamily="34" charset="0"/>
              </a:rPr>
              <a:t>Best Employee Insurance Provider</a:t>
            </a:r>
          </a:p>
          <a:p>
            <a:pPr marL="342900" indent="-342900">
              <a:buFontTx/>
              <a:buAutoNum type="arabicPeriod"/>
            </a:pPr>
            <a:r>
              <a:rPr lang="en-US" sz="900" dirty="0">
                <a:latin typeface="Arial" panose="020B0604020202020204" pitchFamily="34" charset="0"/>
                <a:cs typeface="Arial" panose="020B0604020202020204" pitchFamily="34" charset="0"/>
              </a:rPr>
              <a:t>Best Employer of Record Service Provider </a:t>
            </a:r>
          </a:p>
          <a:p>
            <a:pPr marL="342900" indent="-342900">
              <a:buFontTx/>
              <a:buAutoNum type="arabicPeriod"/>
            </a:pPr>
            <a:r>
              <a:rPr lang="en-US" sz="900" dirty="0">
                <a:latin typeface="Arial" panose="020B0604020202020204" pitchFamily="34" charset="0"/>
                <a:cs typeface="Arial" panose="020B0604020202020204" pitchFamily="34" charset="0"/>
              </a:rPr>
              <a:t>Best Executive Search Firm</a:t>
            </a:r>
          </a:p>
          <a:p>
            <a:pPr marL="342900" indent="-342900">
              <a:buFontTx/>
              <a:buAutoNum type="arabicPeriod"/>
            </a:pPr>
            <a:r>
              <a:rPr lang="en-US" sz="900" dirty="0">
                <a:latin typeface="Arial" panose="020B0604020202020204" pitchFamily="34" charset="0"/>
                <a:cs typeface="Arial" panose="020B0604020202020204" pitchFamily="34" charset="0"/>
              </a:rPr>
              <a:t>Best HR Management Consulting Firm </a:t>
            </a:r>
          </a:p>
          <a:p>
            <a:pPr marL="342900" indent="-342900">
              <a:buFontTx/>
              <a:buAutoNum type="arabicPeriod"/>
            </a:pPr>
            <a:r>
              <a:rPr lang="en-US" sz="900" dirty="0">
                <a:latin typeface="Arial" panose="020B0604020202020204" pitchFamily="34" charset="0"/>
                <a:cs typeface="Arial" panose="020B0604020202020204" pitchFamily="34" charset="0"/>
              </a:rPr>
              <a:t>Best HR Outsourcing Partner </a:t>
            </a:r>
          </a:p>
          <a:p>
            <a:pPr marL="342900" indent="-342900">
              <a:buFontTx/>
              <a:buAutoNum type="arabicPeriod"/>
            </a:pPr>
            <a:r>
              <a:rPr lang="en-US" sz="900" dirty="0">
                <a:latin typeface="Arial" panose="020B0604020202020204" pitchFamily="34" charset="0"/>
                <a:cs typeface="Arial" panose="020B0604020202020204" pitchFamily="34" charset="0"/>
              </a:rPr>
              <a:t>Best Instructional Design Provider</a:t>
            </a:r>
          </a:p>
          <a:p>
            <a:pPr marL="342900" indent="-342900">
              <a:buFontTx/>
              <a:buAutoNum type="arabicPeriod"/>
            </a:pPr>
            <a:r>
              <a:rPr lang="en-US" sz="900" dirty="0">
                <a:latin typeface="Arial" panose="020B0604020202020204" pitchFamily="34" charset="0"/>
                <a:cs typeface="Arial" panose="020B0604020202020204" pitchFamily="34" charset="0"/>
              </a:rPr>
              <a:t>Best Leadership Development Consultancy</a:t>
            </a:r>
          </a:p>
          <a:p>
            <a:pPr marL="342900" indent="-342900">
              <a:buFontTx/>
              <a:buAutoNum type="arabicPeriod"/>
            </a:pPr>
            <a:r>
              <a:rPr lang="en-US" sz="900" dirty="0">
                <a:latin typeface="Arial" panose="020B0604020202020204" pitchFamily="34" charset="0"/>
                <a:cs typeface="Arial" panose="020B0604020202020204" pitchFamily="34" charset="0"/>
              </a:rPr>
              <a:t>Best Management Training Provider </a:t>
            </a:r>
          </a:p>
          <a:p>
            <a:pPr marL="342900" indent="-342900">
              <a:buFontTx/>
              <a:buAutoNum type="arabicPeriod"/>
            </a:pPr>
            <a:r>
              <a:rPr lang="en-US" sz="900" dirty="0">
                <a:latin typeface="Arial" panose="020B0604020202020204" pitchFamily="34" charset="0"/>
                <a:cs typeface="Arial" panose="020B0604020202020204" pitchFamily="34" charset="0"/>
              </a:rPr>
              <a:t>Best Mid-Management Recruitment Firm </a:t>
            </a:r>
          </a:p>
          <a:p>
            <a:pPr marL="342900" indent="-342900">
              <a:buAutoNum type="arabicPeriod"/>
            </a:pPr>
            <a:r>
              <a:rPr lang="en-US" sz="900" dirty="0">
                <a:latin typeface="Arial" panose="020B0604020202020204" pitchFamily="34" charset="0"/>
                <a:cs typeface="Arial" panose="020B0604020202020204" pitchFamily="34" charset="0"/>
              </a:rPr>
              <a:t>Best New Recruitment Firm </a:t>
            </a:r>
          </a:p>
          <a:p>
            <a:pPr marL="342900" indent="-342900">
              <a:buAutoNum type="arabicPeriod"/>
            </a:pPr>
            <a:r>
              <a:rPr lang="en-US" sz="900" dirty="0">
                <a:latin typeface="Arial" panose="020B0604020202020204" pitchFamily="34" charset="0"/>
                <a:cs typeface="Arial" panose="020B0604020202020204" pitchFamily="34" charset="0"/>
              </a:rPr>
              <a:t>Best Payroll Outsourcing Partner </a:t>
            </a:r>
          </a:p>
          <a:p>
            <a:pPr marL="342900" indent="-342900">
              <a:buFontTx/>
              <a:buAutoNum type="arabicPeriod"/>
            </a:pPr>
            <a:r>
              <a:rPr lang="en-US" sz="900" dirty="0">
                <a:latin typeface="Arial" panose="020B0604020202020204" pitchFamily="34" charset="0"/>
                <a:cs typeface="Arial" panose="020B0604020202020204" pitchFamily="34" charset="0"/>
              </a:rPr>
              <a:t>Best Psychometric Testing Provider </a:t>
            </a:r>
          </a:p>
          <a:p>
            <a:pPr marL="342900" indent="-342900">
              <a:buFontTx/>
              <a:buAutoNum type="arabicPeriod"/>
            </a:pPr>
            <a:r>
              <a:rPr lang="en-US" sz="900" dirty="0">
                <a:latin typeface="Arial" panose="020B0604020202020204" pitchFamily="34" charset="0"/>
                <a:cs typeface="Arial" panose="020B0604020202020204" pitchFamily="34" charset="0"/>
              </a:rPr>
              <a:t>Best Recruitment Process Outsourcing Partner </a:t>
            </a:r>
          </a:p>
          <a:p>
            <a:pPr marL="342900" indent="-342900">
              <a:buFontTx/>
              <a:buAutoNum type="arabicPeriod"/>
            </a:pPr>
            <a:r>
              <a:rPr lang="en-US" sz="900" b="1" dirty="0">
                <a:effectLst/>
                <a:latin typeface="Arial" panose="020B0604020202020204" pitchFamily="34" charset="0"/>
                <a:ea typeface="Arial" panose="020B0604020202020204" pitchFamily="34" charset="0"/>
                <a:cs typeface="Arial" panose="020B0604020202020204" pitchFamily="34" charset="0"/>
              </a:rPr>
              <a:t>Best Remote Work Solutions Provider *NEW*</a:t>
            </a:r>
            <a:endParaRPr lang="en-US" sz="900" b="1" dirty="0">
              <a:latin typeface="Arial" panose="020B0604020202020204" pitchFamily="34" charset="0"/>
              <a:cs typeface="Arial" panose="020B0604020202020204" pitchFamily="34" charset="0"/>
            </a:endParaRPr>
          </a:p>
          <a:p>
            <a:pPr marL="342900" indent="-342900">
              <a:buAutoNum type="arabicPeriod"/>
            </a:pPr>
            <a:r>
              <a:rPr lang="en-US" sz="900" dirty="0">
                <a:latin typeface="Arial" panose="020B0604020202020204" pitchFamily="34" charset="0"/>
                <a:cs typeface="Arial" panose="020B0604020202020204" pitchFamily="34" charset="0"/>
              </a:rPr>
              <a:t>Best Sales Training Provider</a:t>
            </a:r>
          </a:p>
          <a:p>
            <a:pPr marL="342900" indent="-342900">
              <a:buAutoNum type="arabicPeriod"/>
            </a:pPr>
            <a:r>
              <a:rPr lang="en-US" sz="900" dirty="0">
                <a:latin typeface="Arial" panose="020B0604020202020204" pitchFamily="34" charset="0"/>
                <a:cs typeface="Arial" panose="020B0604020202020204" pitchFamily="34" charset="0"/>
              </a:rPr>
              <a:t>Best Staffing Firm </a:t>
            </a:r>
          </a:p>
          <a:p>
            <a:pPr marL="342900" indent="-342900">
              <a:buAutoNum type="arabicPeriod"/>
            </a:pPr>
            <a:r>
              <a:rPr lang="en-US" sz="900" dirty="0">
                <a:latin typeface="Arial" panose="020B0604020202020204" pitchFamily="34" charset="0"/>
                <a:cs typeface="Arial" panose="020B0604020202020204" pitchFamily="34" charset="0"/>
              </a:rPr>
              <a:t>Best Team Building Provider </a:t>
            </a:r>
            <a:endParaRPr lang="en-US" sz="900" b="1" dirty="0">
              <a:latin typeface="Arial" panose="020B0604020202020204" pitchFamily="34" charset="0"/>
              <a:cs typeface="Arial" panose="020B0604020202020204" pitchFamily="34" charset="0"/>
            </a:endParaRPr>
          </a:p>
          <a:p>
            <a:pPr marL="342900" indent="-342900">
              <a:buAutoNum type="arabicPeriod"/>
            </a:pPr>
            <a:r>
              <a:rPr lang="en-US" sz="900" dirty="0">
                <a:latin typeface="Arial" panose="020B0604020202020204" pitchFamily="34" charset="0"/>
                <a:cs typeface="Arial" panose="020B0604020202020204" pitchFamily="34" charset="0"/>
              </a:rPr>
              <a:t>Local Hero </a:t>
            </a:r>
          </a:p>
        </p:txBody>
      </p:sp>
      <p:sp>
        <p:nvSpPr>
          <p:cNvPr id="10" name="TextBox 9">
            <a:extLst>
              <a:ext uri="{FF2B5EF4-FFF2-40B4-BE49-F238E27FC236}">
                <a16:creationId xmlns:a16="http://schemas.microsoft.com/office/drawing/2014/main" id="{1C43140B-2BF8-7421-13AE-E02DF031F8FF}"/>
              </a:ext>
            </a:extLst>
          </p:cNvPr>
          <p:cNvSpPr txBox="1"/>
          <p:nvPr/>
        </p:nvSpPr>
        <p:spPr>
          <a:xfrm>
            <a:off x="3757098" y="1059582"/>
            <a:ext cx="5228714" cy="366254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Here are some guiding pointers that judges will be looking out for. Please ensure your entry answers the points below for the various sections along with the guiding pointers in the respective categories. The maximum word count for this form is 2000.</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a:p>
            <a:pPr marL="361950" marR="0" lvl="0" indent="-361950" algn="l"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prstClr val="black"/>
                </a:solidFill>
                <a:effectLst/>
                <a:uLnTx/>
                <a:uFillTx/>
                <a:latin typeface="Arial" pitchFamily="34" charset="0"/>
                <a:ea typeface="+mn-ea"/>
                <a:cs typeface="Arial" pitchFamily="34" charset="0"/>
              </a:rPr>
              <a:t>1. </a:t>
            </a:r>
            <a:r>
              <a:rPr kumimoji="0" lang="en-US" sz="700" b="1" i="0" u="sng" strike="noStrike" kern="1200" cap="none" spc="0" normalizeH="0" baseline="0" noProof="0" dirty="0">
                <a:ln>
                  <a:noFill/>
                </a:ln>
                <a:solidFill>
                  <a:prstClr val="black"/>
                </a:solidFill>
                <a:effectLst/>
                <a:uLnTx/>
                <a:uFillTx/>
                <a:latin typeface="Arial" pitchFamily="34" charset="0"/>
                <a:ea typeface="+mn-ea"/>
                <a:cs typeface="Arial" pitchFamily="34" charset="0"/>
              </a:rPr>
              <a:t>Profile</a:t>
            </a:r>
            <a:r>
              <a:rPr kumimoji="0" lang="en-US" sz="700" b="1" i="0" u="none" strike="noStrike" kern="1200" cap="none" spc="0" normalizeH="0" baseline="0" noProof="0" dirty="0">
                <a:ln>
                  <a:noFill/>
                </a:ln>
                <a:solidFill>
                  <a:prstClr val="black"/>
                </a:solidFill>
                <a:effectLst/>
                <a:uLnTx/>
                <a:uFillTx/>
                <a:latin typeface="Arial" pitchFamily="34" charset="0"/>
                <a:ea typeface="+mn-ea"/>
                <a:cs typeface="Arial" pitchFamily="34" charset="0"/>
              </a:rPr>
              <a:t> – 25% (500 max. words)</a:t>
            </a: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SG"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Provide a brief background about your company and outline the commercial performance of your company. </a:t>
            </a: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SG"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List your</a:t>
            </a:r>
            <a:r>
              <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clientele and partnerships- Why did they choose to re-engage/engage you? How has this collaboration/partnership transformed your business front for both parties? </a:t>
            </a: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How are you still disrupting the HR industry with your services/products?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a:p>
            <a:pPr marL="361950" marR="0" lvl="0" indent="-361950" algn="l" defTabSz="914400" rtl="0" eaLnBrk="1" fontAlgn="auto" latinLnBrk="0" hangingPunct="1">
              <a:lnSpc>
                <a:spcPct val="100000"/>
              </a:lnSpc>
              <a:spcBef>
                <a:spcPts val="0"/>
              </a:spcBef>
              <a:spcAft>
                <a:spcPts val="0"/>
              </a:spcAft>
              <a:buClrTx/>
              <a:buSzTx/>
              <a:buFontTx/>
              <a:buNone/>
              <a:tabLst/>
              <a:defRPr/>
            </a:pPr>
            <a:r>
              <a:rPr kumimoji="0" lang="en-US" sz="700" b="1" i="0" u="none" strike="noStrike" kern="1200" cap="none" spc="0" normalizeH="0" baseline="0" noProof="0" dirty="0">
                <a:ln>
                  <a:noFill/>
                </a:ln>
                <a:solidFill>
                  <a:prstClr val="black"/>
                </a:solidFill>
                <a:effectLst/>
                <a:uLnTx/>
                <a:uFillTx/>
                <a:latin typeface="Arial" pitchFamily="34" charset="0"/>
                <a:ea typeface="+mn-ea"/>
                <a:cs typeface="Arial" pitchFamily="34" charset="0"/>
              </a:rPr>
              <a:t>2. </a:t>
            </a:r>
            <a:r>
              <a:rPr kumimoji="0" lang="en-US" sz="700" b="1" i="0" u="sng" strike="noStrike" kern="1200" cap="none" spc="0" normalizeH="0" baseline="0" noProof="0" dirty="0">
                <a:ln>
                  <a:noFill/>
                </a:ln>
                <a:solidFill>
                  <a:prstClr val="black"/>
                </a:solidFill>
                <a:effectLst/>
                <a:uLnTx/>
                <a:uFillTx/>
                <a:latin typeface="Arial" pitchFamily="34" charset="0"/>
                <a:ea typeface="+mn-ea"/>
                <a:cs typeface="Arial" pitchFamily="34" charset="0"/>
              </a:rPr>
              <a:t>People </a:t>
            </a:r>
            <a:r>
              <a:rPr kumimoji="0" lang="en-US" sz="700" b="1" i="0" u="none" strike="noStrike" kern="1200" cap="none" spc="0" normalizeH="0" baseline="0" noProof="0" dirty="0">
                <a:ln>
                  <a:noFill/>
                </a:ln>
                <a:solidFill>
                  <a:prstClr val="black"/>
                </a:solidFill>
                <a:effectLst/>
                <a:uLnTx/>
                <a:uFillTx/>
                <a:latin typeface="Arial" pitchFamily="34" charset="0"/>
                <a:ea typeface="+mn-ea"/>
                <a:cs typeface="Arial" pitchFamily="34" charset="0"/>
              </a:rPr>
              <a:t>– 25% (500 max. words)</a:t>
            </a: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SG"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Describe how you have succeeded in managing your key resource, and makes this significant and unique? </a:t>
            </a:r>
            <a:endPar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How did you maintain continued support from key stakeholders?</a:t>
            </a:r>
            <a:endParaRPr kumimoji="0" lang="en-SG" sz="700" b="1" i="0" u="none" strike="noStrike" kern="1200" cap="none" spc="0" normalizeH="0" baseline="0" noProof="0" dirty="0">
              <a:ln>
                <a:noFill/>
              </a:ln>
              <a:solidFill>
                <a:prstClr val="black"/>
              </a:solidFill>
              <a:effectLst/>
              <a:uLnTx/>
              <a:uFillTx/>
              <a:latin typeface="Arial" pitchFamily="34" charset="0"/>
              <a:ea typeface="+mn-ea"/>
              <a:cs typeface="Arial" pitchFamily="34" charset="0"/>
            </a:endParaRP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How has your management team driven the overall business strategy?</a:t>
            </a: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What is your management’s business direction?  Any thought leadership?</a:t>
            </a: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Please include key hires, staff turnover, retention, staff satisfaction, training and development </a:t>
            </a:r>
            <a:r>
              <a:rPr kumimoji="0" lang="en-US" sz="700" b="0" i="0" u="none" strike="noStrike" kern="1200" cap="none" spc="0" normalizeH="0" baseline="0" noProof="0" dirty="0" err="1">
                <a:ln>
                  <a:noFill/>
                </a:ln>
                <a:solidFill>
                  <a:prstClr val="black"/>
                </a:solidFill>
                <a:effectLst/>
                <a:uLnTx/>
                <a:uFillTx/>
                <a:latin typeface="Arial" pitchFamily="34" charset="0"/>
                <a:ea typeface="+mn-ea"/>
                <a:cs typeface="Arial" pitchFamily="34" charset="0"/>
              </a:rPr>
              <a:t>programmes</a:t>
            </a:r>
            <a:r>
              <a:rPr kumimoji="0" lang="en-US" sz="700" b="0" i="0" u="none" strike="noStrike" kern="1200" cap="none" spc="0" normalizeH="0" baseline="0" noProof="0" dirty="0">
                <a:ln>
                  <a:noFill/>
                </a:ln>
                <a:solidFill>
                  <a:prstClr val="black"/>
                </a:solidFill>
                <a:effectLst/>
                <a:uLnTx/>
                <a:uFillTx/>
                <a:latin typeface="Arial" pitchFamily="34" charset="0"/>
                <a:ea typeface="+mn-ea"/>
                <a:cs typeface="Arial" pitchFamily="34" charset="0"/>
              </a:rPr>
              <a:t> etc. </a:t>
            </a:r>
          </a:p>
          <a:p>
            <a:pPr marL="180975" marR="0" lvl="0" indent="-180975"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700" dirty="0">
              <a:solidFill>
                <a:prstClr val="black"/>
              </a:solidFill>
              <a:latin typeface="Arial" pitchFamily="34" charset="0"/>
              <a:cs typeface="Arial" pitchFamily="34" charset="0"/>
            </a:endParaRPr>
          </a:p>
          <a:p>
            <a:pPr marL="361950" indent="-361950"/>
            <a:r>
              <a:rPr lang="en-US" sz="700" b="1" dirty="0">
                <a:latin typeface="Arial" pitchFamily="34" charset="0"/>
                <a:cs typeface="Arial" pitchFamily="34" charset="0"/>
              </a:rPr>
              <a:t>3. </a:t>
            </a:r>
            <a:r>
              <a:rPr lang="en-US" sz="700" b="1" u="sng" dirty="0">
                <a:latin typeface="Arial" pitchFamily="34" charset="0"/>
                <a:cs typeface="Arial" pitchFamily="34" charset="0"/>
              </a:rPr>
              <a:t>Products / Services </a:t>
            </a:r>
            <a:r>
              <a:rPr lang="en-US" sz="700" b="1" dirty="0">
                <a:latin typeface="Arial" pitchFamily="34" charset="0"/>
                <a:cs typeface="Arial" pitchFamily="34" charset="0"/>
              </a:rPr>
              <a:t>– 25% (500 max. words)</a:t>
            </a:r>
          </a:p>
          <a:p>
            <a:pPr marL="180975" indent="-180975">
              <a:buFont typeface="Arial" pitchFamily="34" charset="0"/>
              <a:buChar char="•"/>
            </a:pPr>
            <a:r>
              <a:rPr lang="en-US" sz="700" dirty="0">
                <a:latin typeface="Arial" pitchFamily="34" charset="0"/>
                <a:cs typeface="Arial" pitchFamily="34" charset="0"/>
              </a:rPr>
              <a:t>What were the primary and secondary results?</a:t>
            </a:r>
          </a:p>
          <a:p>
            <a:pPr marL="180975" indent="-180975">
              <a:buFont typeface="Arial" pitchFamily="34" charset="0"/>
              <a:buChar char="•"/>
            </a:pPr>
            <a:r>
              <a:rPr lang="en-US" sz="700" dirty="0">
                <a:latin typeface="Arial" pitchFamily="34" charset="0"/>
                <a:cs typeface="Arial" pitchFamily="34" charset="0"/>
              </a:rPr>
              <a:t>What business/commercial benefits did your product/service deliver?</a:t>
            </a:r>
          </a:p>
          <a:p>
            <a:pPr marL="180975" indent="-180975">
              <a:buFont typeface="Arial" pitchFamily="34" charset="0"/>
              <a:buChar char="•"/>
            </a:pPr>
            <a:r>
              <a:rPr lang="en-US" sz="700" dirty="0">
                <a:latin typeface="Arial" pitchFamily="34" charset="0"/>
                <a:cs typeface="Arial" pitchFamily="34" charset="0"/>
              </a:rPr>
              <a:t>How did you market this to your target audience? How did you track the effectiveness of your product/service?</a:t>
            </a:r>
          </a:p>
          <a:p>
            <a:pPr marL="180975" indent="-180975">
              <a:buFont typeface="Arial" pitchFamily="34" charset="0"/>
              <a:buChar char="•"/>
            </a:pPr>
            <a:r>
              <a:rPr lang="en-SG" sz="700" dirty="0">
                <a:latin typeface="Arial" pitchFamily="34" charset="0"/>
                <a:cs typeface="Arial" pitchFamily="34" charset="0"/>
              </a:rPr>
              <a:t>Detail how you have developed your product and services offering. What makes this significant and unique? What objective does it serve to fill in the HR industry?</a:t>
            </a:r>
          </a:p>
          <a:p>
            <a:endParaRPr lang="en-US" sz="700" dirty="0">
              <a:latin typeface="Arial" pitchFamily="34" charset="0"/>
              <a:cs typeface="Arial" pitchFamily="34" charset="0"/>
            </a:endParaRPr>
          </a:p>
          <a:p>
            <a:pPr marL="361950" indent="-361950"/>
            <a:r>
              <a:rPr lang="en-US" sz="700" b="1" dirty="0">
                <a:latin typeface="Arial" pitchFamily="34" charset="0"/>
                <a:cs typeface="Arial" pitchFamily="34" charset="0"/>
              </a:rPr>
              <a:t>4. </a:t>
            </a:r>
            <a:r>
              <a:rPr lang="en-US" sz="700" b="1" u="sng" dirty="0">
                <a:latin typeface="Arial" pitchFamily="34" charset="0"/>
                <a:cs typeface="Arial" pitchFamily="34" charset="0"/>
              </a:rPr>
              <a:t>Perspective </a:t>
            </a:r>
            <a:r>
              <a:rPr lang="en-US" sz="700" b="1" dirty="0">
                <a:latin typeface="Arial" pitchFamily="34" charset="0"/>
                <a:cs typeface="Arial" pitchFamily="34" charset="0"/>
              </a:rPr>
              <a:t>– 25%  (500 max. words)</a:t>
            </a:r>
          </a:p>
          <a:p>
            <a:pPr marL="180975" indent="-180975">
              <a:buFont typeface="Arial" pitchFamily="34" charset="0"/>
              <a:buChar char="•"/>
            </a:pPr>
            <a:r>
              <a:rPr lang="en-SG" sz="700" dirty="0">
                <a:latin typeface="Arial" pitchFamily="34" charset="0"/>
                <a:cs typeface="Arial" pitchFamily="34" charset="0"/>
              </a:rPr>
              <a:t>Illuminate on how you have been communicating your company’s perspectives and points of view – what makes this significant and unique?</a:t>
            </a:r>
            <a:endParaRPr lang="en-US" sz="700" dirty="0">
              <a:latin typeface="Arial" pitchFamily="34" charset="0"/>
              <a:cs typeface="Arial" pitchFamily="34" charset="0"/>
            </a:endParaRPr>
          </a:p>
          <a:p>
            <a:pPr marL="180975" lvl="0" indent="-180975">
              <a:buFont typeface="Arial" pitchFamily="34" charset="0"/>
              <a:buChar char="•"/>
            </a:pPr>
            <a:r>
              <a:rPr lang="en-AU" sz="700" dirty="0">
                <a:latin typeface="Arial" pitchFamily="34" charset="0"/>
                <a:cs typeface="Arial" pitchFamily="34" charset="0"/>
              </a:rPr>
              <a:t>Include industry contribution, thought-leadership, awards, and media coverage if any. </a:t>
            </a:r>
          </a:p>
          <a:p>
            <a:pPr marL="180975" lvl="0" indent="-180975">
              <a:buFont typeface="Arial" pitchFamily="34" charset="0"/>
              <a:buChar char="•"/>
            </a:pPr>
            <a:r>
              <a:rPr lang="en-SG" sz="700" dirty="0">
                <a:latin typeface="Arial" pitchFamily="34" charset="0"/>
                <a:cs typeface="Arial" pitchFamily="34" charset="0"/>
              </a:rPr>
              <a:t>Explain in greater details about the impact of your contributions and collaborations on the HR industry/your target clients. </a:t>
            </a:r>
            <a:endParaRPr lang="en-US" sz="700" dirty="0">
              <a:latin typeface="Arial" pitchFamily="34" charset="0"/>
              <a:cs typeface="Arial" pitchFamily="34" charset="0"/>
            </a:endParaRPr>
          </a:p>
          <a:p>
            <a:pPr marL="180975" lvl="0" indent="-180975">
              <a:buFont typeface="Arial" pitchFamily="34" charset="0"/>
              <a:buChar char="•"/>
            </a:pPr>
            <a:r>
              <a:rPr lang="en-SG" sz="700" dirty="0">
                <a:latin typeface="Arial" pitchFamily="34" charset="0"/>
                <a:cs typeface="Arial" pitchFamily="34" charset="0"/>
              </a:rPr>
              <a:t>In times of uncertainty, how does your service/product align with your client’s business alignment and help to build organisational capability? </a:t>
            </a:r>
          </a:p>
          <a:p>
            <a:pPr marL="180975" lvl="0" indent="-180975">
              <a:buFont typeface="Arial" pitchFamily="34" charset="0"/>
              <a:buChar char="•"/>
            </a:pPr>
            <a:r>
              <a:rPr lang="en-US" sz="700" dirty="0">
                <a:latin typeface="Arial" pitchFamily="34" charset="0"/>
                <a:cs typeface="Arial" pitchFamily="34" charset="0"/>
              </a:rPr>
              <a:t>How do you intend to build on your efforts in the future?</a:t>
            </a:r>
          </a:p>
          <a:p>
            <a:pPr marL="180975" lvl="0" indent="-180975">
              <a:buFont typeface="Arial" pitchFamily="34" charset="0"/>
              <a:buChar char="•"/>
            </a:pPr>
            <a:r>
              <a:rPr lang="en-US" sz="700" dirty="0">
                <a:latin typeface="Arial" pitchFamily="34" charset="0"/>
                <a:cs typeface="Arial" pitchFamily="34" charset="0"/>
              </a:rPr>
              <a:t>What are your future plans and learning takeaways from the past year?</a:t>
            </a:r>
            <a:endParaRPr lang="en-SG" sz="700" b="1" dirty="0">
              <a:latin typeface="Arial" pitchFamily="34" charset="0"/>
              <a:cs typeface="Arial" pitchFamily="34" charset="0"/>
            </a:endParaRPr>
          </a:p>
        </p:txBody>
      </p:sp>
    </p:spTree>
    <p:extLst>
      <p:ext uri="{BB962C8B-B14F-4D97-AF65-F5344CB8AC3E}">
        <p14:creationId xmlns:p14="http://schemas.microsoft.com/office/powerpoint/2010/main" val="2766621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B32D2F-BEF2-7FFA-763A-40AE9B9DFB47}"/>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897C504D-9C91-632B-5108-283E9DA2CCF1}"/>
              </a:ext>
            </a:extLst>
          </p:cNvPr>
          <p:cNvSpPr/>
          <p:nvPr/>
        </p:nvSpPr>
        <p:spPr>
          <a:xfrm>
            <a:off x="359532" y="987574"/>
            <a:ext cx="8460940" cy="2292935"/>
          </a:xfrm>
          <a:prstGeom prst="rect">
            <a:avLst/>
          </a:prstGeom>
        </p:spPr>
        <p:txBody>
          <a:bodyPr wrap="square" numCol="1">
            <a:spAutoFit/>
          </a:bodyPr>
          <a:lstStyle/>
          <a:p>
            <a:r>
              <a:rPr lang="en-US" sz="1100" b="1" u="sng" dirty="0">
                <a:solidFill>
                  <a:srgbClr val="402331"/>
                </a:solidFill>
                <a:latin typeface="Arial" panose="020B0604020202020204" pitchFamily="34" charset="0"/>
                <a:cs typeface="Arial" panose="020B0604020202020204" pitchFamily="34" charset="0"/>
              </a:rPr>
              <a:t>GUIDELINES</a:t>
            </a:r>
            <a:endParaRPr lang="en-US" sz="1100" dirty="0">
              <a:solidFill>
                <a:srgbClr val="402331"/>
              </a:solidFill>
              <a:latin typeface="Arial" panose="020B0604020202020204" pitchFamily="34" charset="0"/>
              <a:cs typeface="Arial" panose="020B0604020202020204" pitchFamily="34" charset="0"/>
            </a:endParaRPr>
          </a:p>
          <a:p>
            <a:pPr marL="342900" indent="-342900">
              <a:buFont typeface="+mj-lt"/>
              <a:buAutoNum type="arabicPeriod"/>
            </a:pPr>
            <a:r>
              <a:rPr lang="en-US" sz="1000" dirty="0">
                <a:latin typeface="Arial" panose="020B0604020202020204" pitchFamily="34" charset="0"/>
                <a:cs typeface="Arial" panose="020B0604020202020204" pitchFamily="34" charset="0"/>
              </a:rPr>
              <a:t>Please refer to the HR Vendor of the Year 2024 Entry Guidelines for specific requirements, category descriptions, entry criteria details</a:t>
            </a:r>
          </a:p>
          <a:p>
            <a:pPr marL="342900" indent="-342900">
              <a:buFont typeface="+mj-lt"/>
              <a:buAutoNum type="arabicPeriod"/>
            </a:pPr>
            <a:r>
              <a:rPr lang="en-US" sz="1000" dirty="0">
                <a:latin typeface="Arial" panose="020B0604020202020204" pitchFamily="34" charset="0"/>
                <a:cs typeface="Arial" panose="020B0604020202020204" pitchFamily="34" charset="0"/>
              </a:rPr>
              <a:t>Any sensitive or confidential information which is to be used for judging purposes only must be clearly indicated in </a:t>
            </a:r>
            <a:r>
              <a:rPr lang="en-US" sz="1000" dirty="0">
                <a:solidFill>
                  <a:srgbClr val="FF0000"/>
                </a:solidFill>
                <a:latin typeface="Arial" panose="020B0604020202020204" pitchFamily="34" charset="0"/>
                <a:cs typeface="Arial" panose="020B0604020202020204" pitchFamily="34" charset="0"/>
              </a:rPr>
              <a:t>red text </a:t>
            </a:r>
            <a:r>
              <a:rPr lang="en-US" sz="1000" dirty="0">
                <a:latin typeface="Arial" panose="020B0604020202020204" pitchFamily="34" charset="0"/>
                <a:cs typeface="Arial" panose="020B0604020202020204" pitchFamily="34" charset="0"/>
              </a:rPr>
              <a:t>or </a:t>
            </a:r>
            <a:r>
              <a:rPr lang="en-US" sz="1000" dirty="0">
                <a:solidFill>
                  <a:schemeClr val="bg1"/>
                </a:solidFill>
                <a:highlight>
                  <a:srgbClr val="FF0000"/>
                </a:highlight>
                <a:latin typeface="Arial" panose="020B0604020202020204" pitchFamily="34" charset="0"/>
                <a:cs typeface="Arial" panose="020B0604020202020204" pitchFamily="34" charset="0"/>
              </a:rPr>
              <a:t>highlighted in red </a:t>
            </a:r>
            <a:endParaRPr lang="en-US" sz="1000" dirty="0">
              <a:latin typeface="Arial" panose="020B0604020202020204" pitchFamily="34" charset="0"/>
              <a:cs typeface="Arial" panose="020B0604020202020204" pitchFamily="34" charset="0"/>
            </a:endParaRPr>
          </a:p>
          <a:p>
            <a:pPr marL="342900" indent="-342900">
              <a:buFont typeface="+mj-lt"/>
              <a:buAutoNum type="arabicPeriod"/>
            </a:pPr>
            <a:r>
              <a:rPr lang="en-GB" sz="10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0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 </a:t>
            </a:r>
          </a:p>
          <a:p>
            <a:pPr marL="342900" indent="-342900">
              <a:buFont typeface="+mj-lt"/>
              <a:buAutoNum type="arabicPeriod"/>
            </a:pPr>
            <a:r>
              <a:rPr lang="en-US" sz="1000" dirty="0">
                <a:latin typeface="Arial" panose="020B0604020202020204" pitchFamily="34" charset="0"/>
                <a:cs typeface="Arial" panose="020B0604020202020204" pitchFamily="34" charset="0"/>
              </a:rPr>
              <a:t>Please take note that we will omit Inc, Corporation, Pte. Ltd, PT, </a:t>
            </a:r>
            <a:r>
              <a:rPr lang="en-US" sz="1000" dirty="0" err="1">
                <a:latin typeface="Arial" panose="020B0604020202020204" pitchFamily="34" charset="0"/>
                <a:cs typeface="Arial" panose="020B0604020202020204" pitchFamily="34" charset="0"/>
              </a:rPr>
              <a:t>Berhad</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Sdn</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Bhd</a:t>
            </a:r>
            <a:r>
              <a:rPr lang="en-US" sz="1000" dirty="0">
                <a:latin typeface="Arial" panose="020B0604020202020204" pitchFamily="34" charset="0"/>
                <a:cs typeface="Arial" panose="020B0604020202020204" pitchFamily="34" charset="0"/>
              </a:rPr>
              <a:t> and </a:t>
            </a:r>
            <a:r>
              <a:rPr lang="en-US" sz="1000" dirty="0" err="1">
                <a:latin typeface="Arial" panose="020B0604020202020204" pitchFamily="34" charset="0"/>
                <a:cs typeface="Arial" panose="020B0604020202020204" pitchFamily="34" charset="0"/>
              </a:rPr>
              <a:t>etc</a:t>
            </a:r>
            <a:r>
              <a:rPr lang="en-US" sz="10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100" b="1" u="sng" dirty="0">
              <a:solidFill>
                <a:srgbClr val="402331"/>
              </a:solidFill>
              <a:latin typeface="Arial" panose="020B0604020202020204" pitchFamily="34" charset="0"/>
              <a:cs typeface="Arial" panose="020B0604020202020204" pitchFamily="34" charset="0"/>
            </a:endParaRPr>
          </a:p>
          <a:p>
            <a:r>
              <a:rPr lang="en-US" sz="1100" b="1" u="sng" dirty="0">
                <a:solidFill>
                  <a:srgbClr val="402331"/>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0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0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000" dirty="0">
                <a:latin typeface="Arial" panose="020B0604020202020204" pitchFamily="34" charset="0"/>
                <a:cs typeface="Arial" panose="020B0604020202020204" pitchFamily="34" charset="0"/>
              </a:rPr>
              <a:t>Upload this core award entry form document along with the supporting documents and images.</a:t>
            </a:r>
          </a:p>
        </p:txBody>
      </p:sp>
      <p:sp>
        <p:nvSpPr>
          <p:cNvPr id="3" name="TextBox 2">
            <a:extLst>
              <a:ext uri="{FF2B5EF4-FFF2-40B4-BE49-F238E27FC236}">
                <a16:creationId xmlns:a16="http://schemas.microsoft.com/office/drawing/2014/main" id="{1C88957A-BF26-6541-7BFF-0977FB35B680}"/>
              </a:ext>
            </a:extLst>
          </p:cNvPr>
          <p:cNvSpPr txBox="1"/>
          <p:nvPr/>
        </p:nvSpPr>
        <p:spPr>
          <a:xfrm>
            <a:off x="395536" y="3293715"/>
            <a:ext cx="8316924" cy="1654299"/>
          </a:xfrm>
          <a:prstGeom prst="rect">
            <a:avLst/>
          </a:prstGeom>
          <a:noFill/>
        </p:spPr>
        <p:txBody>
          <a:bodyPr wrap="square" numCol="2" rtlCol="0">
            <a:spAutoFit/>
          </a:bodyPr>
          <a:lstStyle/>
          <a:p>
            <a:r>
              <a:rPr lang="en-US" sz="1100" b="1" u="sng" dirty="0">
                <a:solidFill>
                  <a:srgbClr val="402331"/>
                </a:solidFill>
                <a:latin typeface="Arial" panose="020B0604020202020204" pitchFamily="34" charset="0"/>
                <a:cs typeface="Arial" panose="020B0604020202020204" pitchFamily="34" charset="0"/>
              </a:rPr>
              <a:t>CONTACT US</a:t>
            </a:r>
            <a:br>
              <a:rPr lang="en-US" sz="1050" b="1" u="sng" dirty="0">
                <a:solidFill>
                  <a:schemeClr val="accent2">
                    <a:lumMod val="75000"/>
                  </a:schemeClr>
                </a:solidFill>
                <a:latin typeface="Arial" panose="020B0604020202020204" pitchFamily="34" charset="0"/>
                <a:cs typeface="Arial" panose="020B0604020202020204" pitchFamily="34" charset="0"/>
              </a:rPr>
            </a:br>
            <a:endParaRPr lang="en-US" sz="1050" b="1" dirty="0">
              <a:latin typeface="Arial" panose="020B0604020202020204" pitchFamily="34" charset="0"/>
              <a:ea typeface="Helvetica Neue" panose="02000503000000020004" pitchFamily="2" charset="0"/>
              <a:cs typeface="Arial" panose="020B0604020202020204" pitchFamily="34" charset="0"/>
            </a:endParaRPr>
          </a:p>
          <a:p>
            <a:r>
              <a:rPr lang="en-US" sz="1000" b="1" dirty="0">
                <a:solidFill>
                  <a:srgbClr val="DA3B47"/>
                </a:solidFill>
                <a:latin typeface="Arial" panose="020B0604020202020204" pitchFamily="34" charset="0"/>
                <a:ea typeface="Helvetica Neue" panose="02000503000000020004" pitchFamily="2" charset="0"/>
                <a:cs typeface="Arial" panose="020B0604020202020204" pitchFamily="34" charset="0"/>
              </a:rPr>
              <a:t>Entries Submission &amp; Table Booking : </a:t>
            </a:r>
          </a:p>
          <a:p>
            <a:r>
              <a:rPr lang="en-US" sz="1000" b="1" dirty="0">
                <a:latin typeface="Arial" panose="020B0604020202020204" pitchFamily="34" charset="0"/>
                <a:ea typeface="Helvetica Neue" panose="02000503000000020004" pitchFamily="2" charset="0"/>
                <a:cs typeface="Arial" panose="020B0604020202020204" pitchFamily="34" charset="0"/>
              </a:rPr>
              <a:t>Adrian Ray</a:t>
            </a:r>
          </a:p>
          <a:p>
            <a:r>
              <a:rPr lang="en-US" sz="1000" i="1" dirty="0">
                <a:latin typeface="Arial" panose="020B0604020202020204" pitchFamily="34" charset="0"/>
                <a:ea typeface="Helvetica Neue" panose="02000503000000020004" pitchFamily="2" charset="0"/>
                <a:cs typeface="Arial" panose="020B0604020202020204" pitchFamily="34" charset="0"/>
              </a:rPr>
              <a:t>Senior Regional Project Manager</a:t>
            </a:r>
            <a:endParaRPr lang="en-SG" sz="1000" dirty="0">
              <a:latin typeface="Arial" panose="020B0604020202020204" pitchFamily="34" charset="0"/>
              <a:cs typeface="Arial" pitchFamily="34" charset="0"/>
            </a:endParaRPr>
          </a:p>
          <a:p>
            <a:r>
              <a:rPr lang="en-US" sz="1000" dirty="0">
                <a:latin typeface="Arial" panose="020B0604020202020204" pitchFamily="34" charset="0"/>
                <a:ea typeface="Helvetica Neue" panose="02000503000000020004" pitchFamily="2" charset="0"/>
                <a:cs typeface="Arial" panose="020B0604020202020204" pitchFamily="34" charset="0"/>
              </a:rPr>
              <a:t>Tel: +65 6692 9031 Ext 812</a:t>
            </a:r>
            <a:br>
              <a:rPr lang="en-US" sz="1000" dirty="0">
                <a:latin typeface="Arial" panose="020B0604020202020204" pitchFamily="34" charset="0"/>
                <a:ea typeface="Helvetica Neue" panose="02000503000000020004" pitchFamily="2" charset="0"/>
                <a:cs typeface="Arial" panose="020B0604020202020204" pitchFamily="34" charset="0"/>
              </a:rPr>
            </a:br>
            <a:r>
              <a:rPr lang="en-US" sz="1000" dirty="0">
                <a:latin typeface="Arial" panose="020B0604020202020204" pitchFamily="34" charset="0"/>
                <a:ea typeface="Helvetica Neue" panose="02000503000000020004" pitchFamily="2" charset="0"/>
                <a:cs typeface="Arial" panose="020B0604020202020204" pitchFamily="34" charset="0"/>
              </a:rPr>
              <a:t>Mobile: +63 9975 3308 53</a:t>
            </a:r>
            <a:br>
              <a:rPr lang="en-US" sz="1000" dirty="0">
                <a:latin typeface="Arial" panose="020B0604020202020204" pitchFamily="34" charset="0"/>
                <a:ea typeface="Helvetica Neue" panose="02000503000000020004" pitchFamily="2" charset="0"/>
                <a:cs typeface="Arial" panose="020B0604020202020204" pitchFamily="34" charset="0"/>
              </a:rPr>
            </a:br>
            <a:r>
              <a:rPr lang="en-US" sz="1000" dirty="0">
                <a:latin typeface="Arial" panose="020B0604020202020204" pitchFamily="34" charset="0"/>
                <a:ea typeface="Helvetica Neue" panose="02000503000000020004" pitchFamily="2" charset="0"/>
                <a:cs typeface="Arial" panose="020B0604020202020204" pitchFamily="34" charset="0"/>
              </a:rPr>
              <a:t>Email: </a:t>
            </a:r>
            <a:r>
              <a:rPr lang="en-US" sz="1000" dirty="0">
                <a:latin typeface="Arial" panose="020B0604020202020204" pitchFamily="34" charset="0"/>
                <a:ea typeface="Helvetica Neue" panose="02000503000000020004" pitchFamily="2" charset="0"/>
                <a:cs typeface="Arial" panose="020B0604020202020204" pitchFamily="34" charset="0"/>
                <a:hlinkClick r:id="rId2"/>
              </a:rPr>
              <a:t>adrianr@humanresourcesonline.net</a:t>
            </a:r>
            <a:endParaRPr lang="en-GB" sz="1000" dirty="0">
              <a:latin typeface="Arial" panose="020B0604020202020204" pitchFamily="34" charset="0"/>
              <a:ea typeface="Helvetica Neue" panose="02000503000000020004" pitchFamily="2" charset="0"/>
              <a:cs typeface="Arial" panose="020B0604020202020204" pitchFamily="34" charset="0"/>
            </a:endParaRPr>
          </a:p>
          <a:p>
            <a:endParaRPr lang="en-GB" sz="1000" dirty="0">
              <a:latin typeface="Arial" panose="020B0604020202020204" pitchFamily="34" charset="0"/>
              <a:ea typeface="Helvetica Neue" panose="02000503000000020004" pitchFamily="2" charset="0"/>
              <a:cs typeface="Arial" panose="020B0604020202020204" pitchFamily="34" charset="0"/>
            </a:endParaRPr>
          </a:p>
          <a:p>
            <a:endParaRPr lang="en-GB" sz="1000" i="1" dirty="0">
              <a:latin typeface="Arial" panose="020B0604020202020204" pitchFamily="34" charset="0"/>
              <a:ea typeface="Helvetica Neue" panose="02000503000000020004" pitchFamily="2" charset="0"/>
              <a:cs typeface="Arial" panose="020B0604020202020204" pitchFamily="34" charset="0"/>
            </a:endParaRPr>
          </a:p>
          <a:p>
            <a:endParaRPr lang="en-SG" sz="1000" b="1" dirty="0">
              <a:solidFill>
                <a:srgbClr val="402331"/>
              </a:solidFill>
              <a:latin typeface="Arial" panose="020B0604020202020204" pitchFamily="34" charset="0"/>
              <a:ea typeface="Helvetica Neue" panose="02000503000000020004" pitchFamily="2" charset="0"/>
              <a:cs typeface="Arial" panose="020B0604020202020204" pitchFamily="34" charset="0"/>
            </a:endParaRPr>
          </a:p>
          <a:p>
            <a:endParaRPr lang="en-SG" sz="1000" b="1" dirty="0">
              <a:solidFill>
                <a:srgbClr val="402331"/>
              </a:solidFill>
              <a:latin typeface="Arial" panose="020B0604020202020204" pitchFamily="34" charset="0"/>
              <a:ea typeface="Helvetica Neue" panose="02000503000000020004" pitchFamily="2" charset="0"/>
              <a:cs typeface="Arial" panose="020B0604020202020204" pitchFamily="34" charset="0"/>
            </a:endParaRPr>
          </a:p>
          <a:p>
            <a:r>
              <a:rPr lang="en-SG" sz="1000" b="1" dirty="0">
                <a:solidFill>
                  <a:srgbClr val="DA3B47"/>
                </a:solidFill>
                <a:latin typeface="Arial" panose="020B0604020202020204" pitchFamily="34" charset="0"/>
                <a:ea typeface="Helvetica Neue" panose="02000503000000020004" pitchFamily="2" charset="0"/>
                <a:cs typeface="Arial" panose="020B0604020202020204" pitchFamily="34" charset="0"/>
              </a:rPr>
              <a:t>Sponsorship Opportunities: </a:t>
            </a:r>
          </a:p>
          <a:p>
            <a:r>
              <a:rPr lang="en-GB" sz="1000" dirty="0">
                <a:latin typeface="Arial" panose="020B0604020202020204" pitchFamily="34" charset="0"/>
                <a:ea typeface="Helvetica Neue" panose="02000503000000020004" pitchFamily="2" charset="0"/>
                <a:cs typeface="Arial" panose="020B0604020202020204" pitchFamily="34" charset="0"/>
              </a:rPr>
              <a:t>For bespoke sponsorship packages please contact our Sales Team </a:t>
            </a:r>
            <a:br>
              <a:rPr lang="en-GB" sz="1000" dirty="0">
                <a:latin typeface="Arial" panose="020B0604020202020204" pitchFamily="34" charset="0"/>
                <a:ea typeface="Helvetica Neue" panose="02000503000000020004" pitchFamily="2" charset="0"/>
                <a:cs typeface="Arial" panose="020B0604020202020204" pitchFamily="34" charset="0"/>
              </a:rPr>
            </a:br>
            <a:r>
              <a:rPr lang="en-GB" sz="1000" dirty="0">
                <a:latin typeface="Arial" panose="020B0604020202020204" pitchFamily="34" charset="0"/>
                <a:ea typeface="Helvetica Neue" panose="02000503000000020004" pitchFamily="2" charset="0"/>
                <a:cs typeface="Arial" panose="020B0604020202020204" pitchFamily="34" charset="0"/>
              </a:rPr>
              <a:t>at </a:t>
            </a:r>
            <a:r>
              <a:rPr lang="en-GB" sz="1000" dirty="0">
                <a:latin typeface="Arial" panose="020B0604020202020204" pitchFamily="34" charset="0"/>
                <a:ea typeface="Helvetica Neue" panose="02000503000000020004" pitchFamily="2" charset="0"/>
                <a:cs typeface="Arial" panose="020B0604020202020204" pitchFamily="34" charset="0"/>
                <a:hlinkClick r:id="rId3"/>
              </a:rPr>
              <a:t>sales@humanresourcesonline.net</a:t>
            </a:r>
            <a:br>
              <a:rPr lang="en-GB" sz="1000" dirty="0">
                <a:latin typeface="Arial" panose="020B0604020202020204" pitchFamily="34" charset="0"/>
                <a:ea typeface="Helvetica Neue" panose="02000503000000020004" pitchFamily="2" charset="0"/>
                <a:cs typeface="Arial" panose="020B0604020202020204" pitchFamily="34" charset="0"/>
              </a:rPr>
            </a:br>
            <a:endParaRPr lang="en-GB" sz="1000" dirty="0">
              <a:latin typeface="Arial" panose="020B0604020202020204" pitchFamily="34" charset="0"/>
              <a:ea typeface="Helvetica Neue" panose="02000503000000020004" pitchFamily="2" charset="0"/>
              <a:cs typeface="Arial" panose="020B0604020202020204" pitchFamily="34" charset="0"/>
            </a:endParaRPr>
          </a:p>
          <a:p>
            <a:endParaRPr lang="en-SG" sz="1000" dirty="0">
              <a:latin typeface="Arial" panose="020B0604020202020204" pitchFamily="34" charset="0"/>
              <a:ea typeface="Helvetica Neue" panose="02000503000000020004" pitchFamily="2" charset="0"/>
              <a:cs typeface="Arial" panose="020B0604020202020204" pitchFamily="34" charset="0"/>
            </a:endParaRPr>
          </a:p>
          <a:p>
            <a:endParaRPr lang="en-GB" sz="1000" dirty="0">
              <a:latin typeface="Arial" panose="020B0604020202020204" pitchFamily="34" charset="0"/>
              <a:ea typeface="Helvetica Neue" panose="02000503000000020004" pitchFamily="2" charset="0"/>
              <a:cs typeface="Arial" panose="020B0604020202020204" pitchFamily="34" charset="0"/>
            </a:endParaRPr>
          </a:p>
          <a:p>
            <a:br>
              <a:rPr lang="en-GB" sz="1000" dirty="0">
                <a:latin typeface="Arial" panose="020B0604020202020204" pitchFamily="34" charset="0"/>
                <a:ea typeface="Helvetica Neue" panose="02000503000000020004" pitchFamily="2" charset="0"/>
                <a:cs typeface="Arial" panose="020B0604020202020204" pitchFamily="34" charset="0"/>
              </a:rPr>
            </a:br>
            <a:endParaRPr lang="en-US" sz="10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12701268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DE30B24-DCB0-7242-BA2F-D9A7FD9A4B11}"/>
              </a:ext>
            </a:extLst>
          </p:cNvPr>
          <p:cNvSpPr txBox="1"/>
          <p:nvPr/>
        </p:nvSpPr>
        <p:spPr>
          <a:xfrm>
            <a:off x="107504" y="1270549"/>
            <a:ext cx="4953000" cy="307773"/>
          </a:xfrm>
          <a:prstGeom prst="rect">
            <a:avLst/>
          </a:prstGeom>
          <a:noFill/>
        </p:spPr>
        <p:txBody>
          <a:bodyPr wrap="square" lIns="91435" tIns="45718" rIns="91435" bIns="45718" rtlCol="0">
            <a:spAutoFit/>
          </a:bodyPr>
          <a:lstStyle/>
          <a:p>
            <a:r>
              <a:rPr lang="en-US" sz="1400" b="1" u="sng" dirty="0">
                <a:solidFill>
                  <a:srgbClr val="402331"/>
                </a:solidFill>
                <a:latin typeface="Arial" pitchFamily="34" charset="0"/>
                <a:cs typeface="Arial" pitchFamily="34" charset="0"/>
              </a:rPr>
              <a:t>ENTRY DETAILS</a:t>
            </a:r>
          </a:p>
        </p:txBody>
      </p:sp>
      <p:sp>
        <p:nvSpPr>
          <p:cNvPr id="7" name="TextBox 6"/>
          <p:cNvSpPr txBox="1"/>
          <p:nvPr/>
        </p:nvSpPr>
        <p:spPr>
          <a:xfrm>
            <a:off x="91952" y="1702597"/>
            <a:ext cx="4392488" cy="1384995"/>
          </a:xfrm>
          <a:prstGeom prst="rect">
            <a:avLst/>
          </a:prstGeom>
          <a:noFill/>
          <a:ln w="3175">
            <a:noFill/>
          </a:ln>
        </p:spPr>
        <p:txBody>
          <a:bodyPr wrap="square">
            <a:spAutoFit/>
          </a:bodyPr>
          <a:lstStyle/>
          <a:p>
            <a:pPr>
              <a:defRPr/>
            </a:pPr>
            <a:r>
              <a:rPr lang="en-US" altLang="zh-TW" sz="1050" b="1" dirty="0">
                <a:latin typeface="Arial" panose="020B0604020202020204" pitchFamily="34" charset="0"/>
                <a:ea typeface="+mj-ea"/>
                <a:cs typeface="Arial" panose="020B0604020202020204" pitchFamily="34" charset="0"/>
              </a:rPr>
              <a:t>Please provide the following information:</a:t>
            </a:r>
          </a:p>
          <a:p>
            <a:pPr marL="457200" indent="-457200">
              <a:defRPr/>
            </a:pPr>
            <a:r>
              <a:rPr lang="en-US" altLang="zh-TW" sz="1050" dirty="0">
                <a:latin typeface="Arial" panose="020B0604020202020204" pitchFamily="34" charset="0"/>
                <a:ea typeface="+mj-ea"/>
                <a:cs typeface="Arial" panose="020B0604020202020204" pitchFamily="34" charset="0"/>
              </a:rPr>
              <a:t>Company Name:</a:t>
            </a:r>
          </a:p>
          <a:p>
            <a:pPr marL="457200" indent="-457200">
              <a:defRPr/>
            </a:pPr>
            <a:r>
              <a:rPr lang="en-GB" altLang="zh-TW" sz="1050" dirty="0">
                <a:latin typeface="Arial" panose="020B0604020202020204" pitchFamily="34" charset="0"/>
                <a:cs typeface="Arial" panose="020B0604020202020204" pitchFamily="34" charset="0"/>
              </a:rPr>
              <a:t>Name of Contact Person (Full Name / Direct Line / Mobile):</a:t>
            </a:r>
          </a:p>
          <a:p>
            <a:pPr marL="457200" indent="-457200">
              <a:defRPr/>
            </a:pPr>
            <a:r>
              <a:rPr lang="en-GB" altLang="zh-TW" sz="1050" dirty="0">
                <a:latin typeface="Arial" panose="020B0604020202020204" pitchFamily="34" charset="0"/>
                <a:ea typeface="+mj-ea"/>
                <a:cs typeface="Arial" panose="020B0604020202020204" pitchFamily="34" charset="0"/>
              </a:rPr>
              <a:t>Country:</a:t>
            </a:r>
          </a:p>
          <a:p>
            <a:pPr marL="457200" indent="-457200">
              <a:defRPr/>
            </a:pPr>
            <a:r>
              <a:rPr lang="en-GB" altLang="zh-TW" sz="1050" dirty="0">
                <a:latin typeface="Arial" panose="020B0604020202020204" pitchFamily="34" charset="0"/>
                <a:ea typeface="+mj-ea"/>
                <a:cs typeface="Arial" panose="020B0604020202020204" pitchFamily="34" charset="0"/>
              </a:rPr>
              <a:t>Category Group:</a:t>
            </a:r>
            <a:endParaRPr lang="en-US" altLang="zh-TW" sz="1050" dirty="0">
              <a:latin typeface="Arial" panose="020B0604020202020204" pitchFamily="34" charset="0"/>
              <a:ea typeface="+mj-ea"/>
              <a:cs typeface="Arial" panose="020B0604020202020204" pitchFamily="34" charset="0"/>
            </a:endParaRPr>
          </a:p>
          <a:p>
            <a:pPr marL="457200" indent="-457200">
              <a:defRPr/>
            </a:pPr>
            <a:r>
              <a:rPr lang="en-US" altLang="zh-TW" sz="1050" dirty="0">
                <a:latin typeface="Arial" panose="020B0604020202020204" pitchFamily="34" charset="0"/>
                <a:ea typeface="+mj-ea"/>
                <a:cs typeface="Arial" panose="020B0604020202020204" pitchFamily="34" charset="0"/>
              </a:rPr>
              <a:t>Name of Category: </a:t>
            </a:r>
          </a:p>
          <a:p>
            <a:pPr marL="457200" indent="-457200">
              <a:defRPr/>
            </a:pPr>
            <a:r>
              <a:rPr lang="en-US" altLang="zh-TW" sz="1050" dirty="0">
                <a:latin typeface="Arial" panose="020B0604020202020204" pitchFamily="34" charset="0"/>
                <a:ea typeface="+mj-ea"/>
                <a:cs typeface="Arial" panose="020B0604020202020204" pitchFamily="34" charset="0"/>
              </a:rPr>
              <a:t>Company Website URL: </a:t>
            </a:r>
          </a:p>
          <a:p>
            <a:pPr marL="457200" indent="-457200">
              <a:defRPr/>
            </a:pPr>
            <a:r>
              <a:rPr lang="en-US" altLang="zh-TW" sz="1050" dirty="0">
                <a:latin typeface="Arial" panose="020B0604020202020204" pitchFamily="34" charset="0"/>
                <a:ea typeface="+mj-ea"/>
                <a:cs typeface="Arial" panose="020B0604020202020204" pitchFamily="34" charset="0"/>
              </a:rPr>
              <a:t>Email </a:t>
            </a:r>
            <a:r>
              <a:rPr lang="en-US" altLang="zh-TW" sz="900" i="1" dirty="0">
                <a:latin typeface="Arial" panose="020B0604020202020204" pitchFamily="34" charset="0"/>
                <a:ea typeface="+mj-ea"/>
                <a:cs typeface="Arial" panose="020B0604020202020204" pitchFamily="34" charset="0"/>
              </a:rPr>
              <a:t>(generic, e.g. subscriptions@marketing-interactive.com): </a:t>
            </a:r>
            <a:endParaRPr lang="en-US" altLang="zh-TW" sz="1050" i="1" dirty="0">
              <a:latin typeface="Arial" panose="020B0604020202020204" pitchFamily="34" charset="0"/>
              <a:ea typeface="+mj-ea"/>
              <a:cs typeface="Arial" panose="020B0604020202020204" pitchFamily="34" charset="0"/>
            </a:endParaRPr>
          </a:p>
        </p:txBody>
      </p:sp>
      <p:sp>
        <p:nvSpPr>
          <p:cNvPr id="8" name="Title 1"/>
          <p:cNvSpPr txBox="1">
            <a:spLocks/>
          </p:cNvSpPr>
          <p:nvPr/>
        </p:nvSpPr>
        <p:spPr>
          <a:xfrm>
            <a:off x="4837335" y="1265102"/>
            <a:ext cx="4069686" cy="2736305"/>
          </a:xfrm>
          <a:prstGeom prst="rect">
            <a:avLst/>
          </a:prstGeom>
          <a:ln w="19050">
            <a:solidFill>
              <a:schemeClr val="tx1">
                <a:lumMod val="50000"/>
                <a:lumOff val="50000"/>
                <a:alpha val="95000"/>
              </a:schemeClr>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TW" sz="1400" dirty="0">
                <a:latin typeface="Arial" panose="020B0604020202020204" pitchFamily="34" charset="0"/>
                <a:cs typeface="Arial" panose="020B0604020202020204" pitchFamily="34" charset="0"/>
              </a:rPr>
              <a:t>Please paste your </a:t>
            </a:r>
            <a:r>
              <a:rPr lang="en-US" altLang="zh-TW" sz="1400" dirty="0" err="1">
                <a:latin typeface="Arial" panose="020B0604020202020204" pitchFamily="34" charset="0"/>
                <a:cs typeface="Arial" panose="020B0604020202020204" pitchFamily="34" charset="0"/>
              </a:rPr>
              <a:t>organisation</a:t>
            </a:r>
            <a:r>
              <a:rPr lang="en-US" altLang="zh-TW" sz="1400" dirty="0">
                <a:latin typeface="Arial" panose="020B0604020202020204" pitchFamily="34" charset="0"/>
                <a:cs typeface="Arial" panose="020B0604020202020204" pitchFamily="34" charset="0"/>
              </a:rPr>
              <a:t>/brand logo here</a:t>
            </a:r>
            <a:br>
              <a:rPr kumimoji="0" lang="en-US" altLang="zh-TW"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br>
            <a:endParaRPr kumimoji="0" lang="zh-TW" altLang="en-US"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850042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DE30B24-DCB0-7242-BA2F-D9A7FD9A4B11}"/>
              </a:ext>
            </a:extLst>
          </p:cNvPr>
          <p:cNvSpPr txBox="1"/>
          <p:nvPr/>
        </p:nvSpPr>
        <p:spPr>
          <a:xfrm>
            <a:off x="107504" y="915566"/>
            <a:ext cx="4876800" cy="338550"/>
          </a:xfrm>
          <a:prstGeom prst="rect">
            <a:avLst/>
          </a:prstGeom>
          <a:noFill/>
        </p:spPr>
        <p:txBody>
          <a:bodyPr wrap="square" lIns="91435" tIns="45718" rIns="91435" bIns="45718" rtlCol="0">
            <a:spAutoFit/>
          </a:bodyPr>
          <a:lstStyle/>
          <a:p>
            <a:pPr algn="just"/>
            <a:r>
              <a:rPr lang="en-SG" sz="1600" b="1" u="sng" dirty="0">
                <a:solidFill>
                  <a:srgbClr val="502631"/>
                </a:solidFill>
                <a:latin typeface="Arial" pitchFamily="34" charset="0"/>
                <a:cs typeface="Arial" pitchFamily="34" charset="0"/>
              </a:rPr>
              <a:t>Entry Details (cont.) </a:t>
            </a:r>
            <a:endParaRPr lang="en-SG" sz="1200" u="sng" dirty="0">
              <a:solidFill>
                <a:srgbClr val="502631"/>
              </a:solidFill>
              <a:latin typeface="Arial" pitchFamily="34" charset="0"/>
              <a:cs typeface="Arial" pitchFamily="34" charset="0"/>
            </a:endParaRPr>
          </a:p>
        </p:txBody>
      </p:sp>
      <p:sp>
        <p:nvSpPr>
          <p:cNvPr id="8" name="TextBox 7"/>
          <p:cNvSpPr txBox="1"/>
          <p:nvPr/>
        </p:nvSpPr>
        <p:spPr>
          <a:xfrm>
            <a:off x="179512" y="1254116"/>
            <a:ext cx="8784976" cy="3308598"/>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Please provide a max. 300 words company description: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8698221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261721"/>
            <a:ext cx="8712968" cy="3416320"/>
          </a:xfrm>
          <a:prstGeom prst="rect">
            <a:avLst/>
          </a:prstGeom>
          <a:noFill/>
          <a:ln w="12700">
            <a:solidFill>
              <a:schemeClr val="tx1"/>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3" name="Rectangle 2">
            <a:extLst>
              <a:ext uri="{FF2B5EF4-FFF2-40B4-BE49-F238E27FC236}">
                <a16:creationId xmlns:a16="http://schemas.microsoft.com/office/drawing/2014/main" id="{95AB40F3-6C9D-6FE7-D705-E96BD24EE889}"/>
              </a:ext>
            </a:extLst>
          </p:cNvPr>
          <p:cNvSpPr/>
          <p:nvPr/>
        </p:nvSpPr>
        <p:spPr>
          <a:xfrm>
            <a:off x="107504" y="998607"/>
            <a:ext cx="4572000" cy="276999"/>
          </a:xfrm>
          <a:prstGeom prst="rect">
            <a:avLst/>
          </a:prstGeom>
        </p:spPr>
        <p:txBody>
          <a:bodyPr>
            <a:spAutoFit/>
          </a:bodyPr>
          <a:lstStyle/>
          <a:p>
            <a:pPr fontAlgn="auto">
              <a:spcAft>
                <a:spcPts val="0"/>
              </a:spcAft>
              <a:defRPr/>
            </a:pPr>
            <a:r>
              <a:rPr lang="en-US" altLang="zh-TW" sz="1200" b="1" dirty="0">
                <a:latin typeface="Arial" panose="020B0604020202020204" pitchFamily="34" charset="0"/>
                <a:cs typeface="Arial" panose="020B0604020202020204" pitchFamily="34" charset="0"/>
              </a:rPr>
              <a:t>Section 1: Profile – 25% (Max. 500 words)</a:t>
            </a:r>
            <a:endParaRPr lang="zh-TW"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80137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9512" y="1221657"/>
            <a:ext cx="8784975" cy="3416320"/>
          </a:xfrm>
          <a:prstGeom prst="rect">
            <a:avLst/>
          </a:prstGeom>
          <a:noFill/>
          <a:ln w="12700">
            <a:solidFill>
              <a:schemeClr val="tx1"/>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2" name="Rectangle 1">
            <a:extLst>
              <a:ext uri="{FF2B5EF4-FFF2-40B4-BE49-F238E27FC236}">
                <a16:creationId xmlns:a16="http://schemas.microsoft.com/office/drawing/2014/main" id="{E4715326-1483-A167-65A3-FDBE9F4D48BF}"/>
              </a:ext>
            </a:extLst>
          </p:cNvPr>
          <p:cNvSpPr/>
          <p:nvPr/>
        </p:nvSpPr>
        <p:spPr>
          <a:xfrm>
            <a:off x="107504" y="944658"/>
            <a:ext cx="4572000" cy="276999"/>
          </a:xfrm>
          <a:prstGeom prst="rect">
            <a:avLst/>
          </a:prstGeom>
        </p:spPr>
        <p:txBody>
          <a:bodyPr>
            <a:spAutoFit/>
          </a:bodyPr>
          <a:lstStyle/>
          <a:p>
            <a:pPr fontAlgn="auto">
              <a:spcAft>
                <a:spcPts val="0"/>
              </a:spcAft>
              <a:defRPr/>
            </a:pPr>
            <a:r>
              <a:rPr lang="en-US" altLang="zh-TW" sz="1200" b="1" dirty="0">
                <a:latin typeface="Arial" panose="020B0604020202020204" pitchFamily="34" charset="0"/>
                <a:cs typeface="Arial" panose="020B0604020202020204" pitchFamily="34" charset="0"/>
              </a:rPr>
              <a:t>Section 2: People – 25% (Max. 500 words)</a:t>
            </a:r>
            <a:endParaRPr lang="zh-TW"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03712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51520" y="1264573"/>
            <a:ext cx="8712968" cy="3416320"/>
          </a:xfrm>
          <a:prstGeom prst="rect">
            <a:avLst/>
          </a:prstGeom>
          <a:noFill/>
          <a:ln w="12700">
            <a:solidFill>
              <a:schemeClr val="tx1"/>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2" name="Rectangle 1">
            <a:extLst>
              <a:ext uri="{FF2B5EF4-FFF2-40B4-BE49-F238E27FC236}">
                <a16:creationId xmlns:a16="http://schemas.microsoft.com/office/drawing/2014/main" id="{FEF3FB01-4929-742A-CE68-B24FB6DA6A80}"/>
              </a:ext>
            </a:extLst>
          </p:cNvPr>
          <p:cNvSpPr/>
          <p:nvPr/>
        </p:nvSpPr>
        <p:spPr>
          <a:xfrm>
            <a:off x="179512" y="987574"/>
            <a:ext cx="4572000" cy="276999"/>
          </a:xfrm>
          <a:prstGeom prst="rect">
            <a:avLst/>
          </a:prstGeom>
        </p:spPr>
        <p:txBody>
          <a:bodyPr>
            <a:spAutoFit/>
          </a:bodyPr>
          <a:lstStyle/>
          <a:p>
            <a:pPr fontAlgn="auto">
              <a:spcAft>
                <a:spcPts val="0"/>
              </a:spcAft>
              <a:defRPr/>
            </a:pPr>
            <a:r>
              <a:rPr lang="en-US" altLang="zh-TW" sz="1200" b="1" dirty="0">
                <a:latin typeface="Arial" panose="020B0604020202020204" pitchFamily="34" charset="0"/>
                <a:cs typeface="Arial" panose="020B0604020202020204" pitchFamily="34" charset="0"/>
              </a:rPr>
              <a:t>Section 3: Products/Services – 25% (Max. 500 words)</a:t>
            </a:r>
            <a:endParaRPr lang="zh-TW"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39622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9512" y="1264573"/>
            <a:ext cx="8856984" cy="3416320"/>
          </a:xfrm>
          <a:prstGeom prst="rect">
            <a:avLst/>
          </a:prstGeom>
          <a:noFill/>
          <a:ln w="12700">
            <a:solidFill>
              <a:schemeClr val="tx1"/>
            </a:solid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2" name="Rectangle 1">
            <a:extLst>
              <a:ext uri="{FF2B5EF4-FFF2-40B4-BE49-F238E27FC236}">
                <a16:creationId xmlns:a16="http://schemas.microsoft.com/office/drawing/2014/main" id="{09D7FE8B-A550-1E12-3524-4D1288A2949A}"/>
              </a:ext>
            </a:extLst>
          </p:cNvPr>
          <p:cNvSpPr/>
          <p:nvPr/>
        </p:nvSpPr>
        <p:spPr>
          <a:xfrm>
            <a:off x="107504" y="987574"/>
            <a:ext cx="4572000" cy="276999"/>
          </a:xfrm>
          <a:prstGeom prst="rect">
            <a:avLst/>
          </a:prstGeom>
        </p:spPr>
        <p:txBody>
          <a:bodyPr>
            <a:spAutoFit/>
          </a:bodyPr>
          <a:lstStyle/>
          <a:p>
            <a:pPr fontAlgn="auto">
              <a:spcAft>
                <a:spcPts val="0"/>
              </a:spcAft>
              <a:defRPr/>
            </a:pPr>
            <a:r>
              <a:rPr lang="en-US" altLang="zh-TW" sz="1200" b="1" dirty="0">
                <a:latin typeface="Arial" panose="020B0604020202020204" pitchFamily="34" charset="0"/>
                <a:cs typeface="Arial" panose="020B0604020202020204" pitchFamily="34" charset="0"/>
              </a:rPr>
              <a:t>Section 4: Perspective – 25% (Max. 500 words)</a:t>
            </a:r>
            <a:r>
              <a:rPr lang="en-US" altLang="zh-TW" sz="1100" b="1" dirty="0">
                <a:latin typeface="Arial" panose="020B0604020202020204" pitchFamily="34" charset="0"/>
                <a:cs typeface="Arial" panose="020B0604020202020204" pitchFamily="34" charset="0"/>
              </a:rPr>
              <a:t> </a:t>
            </a:r>
            <a:endParaRPr lang="zh-TW" altLang="en-US"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41140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3910</TotalTime>
  <Words>959</Words>
  <Application>Microsoft Office PowerPoint</Application>
  <PresentationFormat>On-screen Show (16:9)</PresentationFormat>
  <Paragraphs>153</Paragraphs>
  <Slides>10</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Joleen Quek</cp:lastModifiedBy>
  <cp:revision>542</cp:revision>
  <dcterms:created xsi:type="dcterms:W3CDTF">2006-08-16T00:00:00Z</dcterms:created>
  <dcterms:modified xsi:type="dcterms:W3CDTF">2024-02-08T09:32:03Z</dcterms:modified>
</cp:coreProperties>
</file>