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89" r:id="rId3"/>
    <p:sldId id="290" r:id="rId4"/>
    <p:sldId id="259" r:id="rId5"/>
    <p:sldId id="291" r:id="rId6"/>
    <p:sldId id="293" r:id="rId7"/>
    <p:sldId id="295" r:id="rId8"/>
    <p:sldId id="292" r:id="rId9"/>
    <p:sldId id="294"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2331"/>
    <a:srgbClr val="250A13"/>
    <a:srgbClr val="1D04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046"/>
    <p:restoredTop sz="94684"/>
  </p:normalViewPr>
  <p:slideViewPr>
    <p:cSldViewPr>
      <p:cViewPr varScale="1">
        <p:scale>
          <a:sx n="63" d="100"/>
          <a:sy n="63" d="100"/>
        </p:scale>
        <p:origin x="72" y="67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2/8/2024</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sales@humanresourcesonline.net" TargetMode="External"/><Relationship Id="rId2" Type="http://schemas.openxmlformats.org/officeDocument/2006/relationships/hyperlink" Target="mailto:adrianr@humanresourcesonline.ne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D4EDFD5-E20C-40A0-E406-4CB323A32073}"/>
              </a:ext>
            </a:extLst>
          </p:cNvPr>
          <p:cNvSpPr txBox="1">
            <a:spLocks/>
          </p:cNvSpPr>
          <p:nvPr/>
        </p:nvSpPr>
        <p:spPr>
          <a:xfrm>
            <a:off x="2555776" y="4659982"/>
            <a:ext cx="4032448" cy="3474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TW" sz="1100" dirty="0">
                <a:solidFill>
                  <a:schemeClr val="bg1"/>
                </a:solidFill>
                <a:latin typeface="Arial" panose="020B0604020202020204" pitchFamily="34" charset="0"/>
                <a:cs typeface="Arial" panose="020B0604020202020204" pitchFamily="34" charset="0"/>
              </a:rPr>
              <a:t>ENTRY FORM -</a:t>
            </a:r>
            <a:r>
              <a:rPr lang="en-US" altLang="zh-TW" sz="1100" b="1" dirty="0">
                <a:solidFill>
                  <a:schemeClr val="bg1"/>
                </a:solidFill>
                <a:latin typeface="Arial" panose="020B0604020202020204" pitchFamily="34" charset="0"/>
                <a:cs typeface="Arial" panose="020B0604020202020204" pitchFamily="34" charset="0"/>
              </a:rPr>
              <a:t> PRODUCTS / SERVICES CATEGORIES </a:t>
            </a:r>
            <a:endParaRPr lang="en-US" sz="11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01910F-3D4F-308A-79C7-2EC4E247CFA8}"/>
              </a:ext>
            </a:extLst>
          </p:cNvPr>
          <p:cNvSpPr txBox="1"/>
          <p:nvPr/>
        </p:nvSpPr>
        <p:spPr>
          <a:xfrm>
            <a:off x="195786" y="1279214"/>
            <a:ext cx="4232198" cy="2816152"/>
          </a:xfrm>
          <a:prstGeom prst="rect">
            <a:avLst/>
          </a:prstGeom>
          <a:noFill/>
        </p:spPr>
        <p:txBody>
          <a:bodyPr wrap="square" lIns="91435" tIns="45718" rIns="91435" bIns="45718" rtlCol="0">
            <a:spAutoFit/>
          </a:bodyPr>
          <a:lstStyle/>
          <a:p>
            <a:r>
              <a:rPr lang="en-US" sz="1600" b="1" u="sng" dirty="0">
                <a:solidFill>
                  <a:srgbClr val="402331"/>
                </a:solidFill>
                <a:latin typeface="Arial" pitchFamily="34" charset="0"/>
                <a:cs typeface="Arial" pitchFamily="34" charset="0"/>
              </a:rPr>
              <a:t>Products / Services</a:t>
            </a:r>
          </a:p>
          <a:p>
            <a:r>
              <a:rPr lang="en-US" sz="900" i="1" dirty="0">
                <a:latin typeface="Arial" panose="020B0604020202020204" pitchFamily="34" charset="0"/>
                <a:cs typeface="Arial" panose="020B0604020202020204" pitchFamily="34" charset="0"/>
              </a:rPr>
              <a:t>This form is only applicable for the following categories:</a:t>
            </a:r>
            <a:r>
              <a:rPr lang="en-US" sz="1050" i="1" dirty="0">
                <a:latin typeface="Arial" panose="020B0604020202020204" pitchFamily="34" charset="0"/>
                <a:cs typeface="Arial" panose="020B0604020202020204" pitchFamily="34" charset="0"/>
              </a:rPr>
              <a:t> </a:t>
            </a:r>
          </a:p>
          <a:p>
            <a:endParaRPr lang="en-US" sz="1000" dirty="0">
              <a:latin typeface="Arial" pitchFamily="34" charset="0"/>
              <a:cs typeface="Arial" pitchFamily="34"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Best Attendance Automation System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Best Digital Wellness Platform</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US" sz="1000" b="1" i="0" u="none" strike="noStrike" kern="1200" cap="none" spc="0" normalizeH="0" baseline="0" noProof="0" dirty="0">
                <a:ln>
                  <a:noFill/>
                </a:ln>
                <a:solidFill>
                  <a:prstClr val="black"/>
                </a:solidFill>
                <a:effectLst/>
                <a:uLnTx/>
                <a:uFillTx/>
                <a:latin typeface="Arial" panose="020B0604020202020204" pitchFamily="34" charset="0"/>
                <a:ea typeface="Arial" panose="020B0604020202020204" pitchFamily="34" charset="0"/>
                <a:cs typeface="Arial" panose="020B0604020202020204" pitchFamily="34" charset="0"/>
              </a:rPr>
              <a:t>Best Employee Communication Analytics *NEW*</a:t>
            </a:r>
            <a:endParaRPr kumimoji="0" lang="en-US" sz="1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Best Employee Engagement Software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US" sz="1000" b="1" i="0" u="none" strike="noStrike" kern="1200" cap="none" spc="0" normalizeH="0" baseline="0" noProof="0" dirty="0">
                <a:ln>
                  <a:noFill/>
                </a:ln>
                <a:solidFill>
                  <a:prstClr val="black"/>
                </a:solidFill>
                <a:effectLst/>
                <a:uLnTx/>
                <a:uFillTx/>
                <a:latin typeface="Arial" panose="020B0604020202020204" pitchFamily="34" charset="0"/>
                <a:ea typeface="Arial" panose="020B0604020202020204" pitchFamily="34" charset="0"/>
                <a:cs typeface="Arial" panose="020B0604020202020204" pitchFamily="34" charset="0"/>
              </a:rPr>
              <a:t>Best Employee Feedback and Recognition Platform *NEW*</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GB" sz="1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Best Employee Learning Content Library *NEW*</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GB" sz="1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Best Gig Workforce Management Platforms *NEW*</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Best HR Management System (Enterprise)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Best HR Management System (SMB)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Best Innovation for HR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Best Payroll Software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Best Recruitment Portal </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3"/>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Best Training &amp; Facilitation Skill</a:t>
            </a:r>
            <a:r>
              <a:rPr kumimoji="0" lang="en-US" sz="1000" b="0" i="0" u="none" strike="noStrike" kern="1200" cap="none" spc="0" normalizeH="0" baseline="0" noProof="0" dirty="0">
                <a:ln>
                  <a:noFill/>
                </a:ln>
                <a:solidFill>
                  <a:srgbClr val="402331"/>
                </a:solidFill>
                <a:effectLst/>
                <a:uLnTx/>
                <a:uFillTx/>
                <a:latin typeface="Arial" panose="020B0604020202020204" pitchFamily="34" charset="0"/>
                <a:ea typeface="+mn-ea"/>
                <a:cs typeface="Arial" panose="020B0604020202020204" pitchFamily="34" charset="0"/>
              </a:rPr>
              <a:t>s</a:t>
            </a:r>
          </a:p>
          <a:p>
            <a:endParaRPr lang="en-US" sz="105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4BF11029-C614-EADA-5EEE-D2C1FF2A6E15}"/>
              </a:ext>
            </a:extLst>
          </p:cNvPr>
          <p:cNvSpPr txBox="1"/>
          <p:nvPr/>
        </p:nvSpPr>
        <p:spPr>
          <a:xfrm>
            <a:off x="4494441" y="2067694"/>
            <a:ext cx="4376214" cy="1892822"/>
          </a:xfrm>
          <a:prstGeom prst="rect">
            <a:avLst/>
          </a:prstGeom>
          <a:noFill/>
        </p:spPr>
        <p:txBody>
          <a:bodyPr wrap="square" lIns="91435" tIns="45718" rIns="91435" bIns="45718" rtlCol="0">
            <a:spAutoFit/>
          </a:bodyPr>
          <a:lstStyle/>
          <a:p>
            <a:pPr marL="361950" indent="-361950"/>
            <a:r>
              <a:rPr lang="en-US" sz="900" b="1" u="sng" dirty="0">
                <a:solidFill>
                  <a:prstClr val="black"/>
                </a:solidFill>
                <a:latin typeface="Arial" panose="020B0604020202020204" pitchFamily="34" charset="0"/>
                <a:cs typeface="Arial" panose="020B0604020202020204" pitchFamily="34" charset="0"/>
              </a:rPr>
              <a:t>Products / Services</a:t>
            </a:r>
            <a:r>
              <a:rPr lang="en-US" sz="900" b="1" dirty="0">
                <a:solidFill>
                  <a:prstClr val="black"/>
                </a:solidFill>
                <a:latin typeface="Arial" panose="020B0604020202020204" pitchFamily="34" charset="0"/>
                <a:cs typeface="Arial" panose="020B0604020202020204" pitchFamily="34" charset="0"/>
              </a:rPr>
              <a:t> (1000 </a:t>
            </a:r>
            <a:r>
              <a:rPr lang="en-US" sz="900" b="1" dirty="0">
                <a:latin typeface="Arial" panose="020B0604020202020204" pitchFamily="34" charset="0"/>
                <a:cs typeface="Arial" pitchFamily="34" charset="0"/>
              </a:rPr>
              <a:t>max. words)</a:t>
            </a:r>
            <a:endParaRPr lang="en-US" sz="900" b="1" dirty="0">
              <a:solidFill>
                <a:prstClr val="black"/>
              </a:solidFill>
              <a:latin typeface="Arial" panose="020B0604020202020204" pitchFamily="34" charset="0"/>
              <a:cs typeface="Arial" panose="020B0604020202020204" pitchFamily="34" charset="0"/>
            </a:endParaRPr>
          </a:p>
          <a:p>
            <a:pPr marL="361950" lvl="0" indent="-361950"/>
            <a:endParaRPr lang="en-US" sz="900" b="1" dirty="0">
              <a:solidFill>
                <a:prstClr val="black"/>
              </a:solidFill>
              <a:latin typeface="Arial" panose="020B0604020202020204" pitchFamily="34" charset="0"/>
              <a:cs typeface="Arial" panose="020B0604020202020204" pitchFamily="34" charset="0"/>
            </a:endParaRP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Describe the software/product/portal/system/tool</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What were the primary and secondary objectives / results?</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What business/commercial benefits did your product/service deliver?</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How did you market this to your target audience? How did you track the effectiveness of your product/service?</a:t>
            </a:r>
          </a:p>
          <a:p>
            <a:pPr marL="180975" lvl="0" indent="-180975">
              <a:buFont typeface="Arial" pitchFamily="34" charset="0"/>
              <a:buChar char="•"/>
            </a:pPr>
            <a:r>
              <a:rPr lang="en-SG" sz="900" dirty="0">
                <a:solidFill>
                  <a:prstClr val="black"/>
                </a:solidFill>
                <a:latin typeface="Arial" panose="020B0604020202020204" pitchFamily="34" charset="0"/>
                <a:cs typeface="Arial" panose="020B0604020202020204" pitchFamily="34" charset="0"/>
              </a:rPr>
              <a:t>Detail how you have developed your product and services offering. What makes this significant and unique? What objective does it serve to fill in the HR industry?</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In addition to these points, answer any relevant questions in the category description in the Entry Guidelines.</a:t>
            </a:r>
          </a:p>
          <a:p>
            <a:pPr marL="180975" lvl="0" indent="-180975">
              <a:buFont typeface="Arial" pitchFamily="34" charset="0"/>
              <a:buChar char="•"/>
            </a:pPr>
            <a:r>
              <a:rPr lang="en-US" sz="900" dirty="0">
                <a:solidFill>
                  <a:prstClr val="black"/>
                </a:solidFill>
                <a:latin typeface="Arial" panose="020B0604020202020204" pitchFamily="34" charset="0"/>
                <a:cs typeface="Arial" panose="020B0604020202020204" pitchFamily="34" charset="0"/>
              </a:rPr>
              <a:t>Testimonials from clients using the software/product are highly recommended.</a:t>
            </a:r>
          </a:p>
        </p:txBody>
      </p:sp>
      <p:sp>
        <p:nvSpPr>
          <p:cNvPr id="6" name="TextBox 5">
            <a:extLst>
              <a:ext uri="{FF2B5EF4-FFF2-40B4-BE49-F238E27FC236}">
                <a16:creationId xmlns:a16="http://schemas.microsoft.com/office/drawing/2014/main" id="{B2A2827D-5D8B-87AA-9F78-80FF25F2ECC7}"/>
              </a:ext>
            </a:extLst>
          </p:cNvPr>
          <p:cNvSpPr txBox="1"/>
          <p:nvPr/>
        </p:nvSpPr>
        <p:spPr>
          <a:xfrm>
            <a:off x="4516266" y="1419622"/>
            <a:ext cx="4579890" cy="5078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Here are some guiding pointers that judges will be looking out for. Please ensure your entry answers the points below for the various sections along with the guiding pointers in the respective categories.</a:t>
            </a:r>
            <a:endParaRPr lang="en-SG" sz="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567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B32D2F-BEF2-7FFA-763A-40AE9B9DFB47}"/>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897C504D-9C91-632B-5108-283E9DA2CCF1}"/>
              </a:ext>
            </a:extLst>
          </p:cNvPr>
          <p:cNvSpPr/>
          <p:nvPr/>
        </p:nvSpPr>
        <p:spPr>
          <a:xfrm>
            <a:off x="359532" y="987574"/>
            <a:ext cx="8460940" cy="2292935"/>
          </a:xfrm>
          <a:prstGeom prst="rect">
            <a:avLst/>
          </a:prstGeom>
        </p:spPr>
        <p:txBody>
          <a:bodyPr wrap="square" numCol="1">
            <a:spAutoFit/>
          </a:bodyPr>
          <a:lstStyle/>
          <a:p>
            <a:r>
              <a:rPr lang="en-US" sz="1100" b="1" u="sng" dirty="0">
                <a:solidFill>
                  <a:srgbClr val="402331"/>
                </a:solidFill>
                <a:latin typeface="Arial" panose="020B0604020202020204" pitchFamily="34" charset="0"/>
                <a:cs typeface="Arial" panose="020B0604020202020204" pitchFamily="34" charset="0"/>
              </a:rPr>
              <a:t>GUIDELINES</a:t>
            </a:r>
            <a:endParaRPr lang="en-US" sz="1100" dirty="0">
              <a:solidFill>
                <a:srgbClr val="402331"/>
              </a:solidFill>
              <a:latin typeface="Arial" panose="020B0604020202020204" pitchFamily="34" charset="0"/>
              <a:cs typeface="Arial" panose="020B0604020202020204" pitchFamily="34" charset="0"/>
            </a:endParaRPr>
          </a:p>
          <a:p>
            <a:pPr marL="342900" indent="-342900">
              <a:buFont typeface="+mj-lt"/>
              <a:buAutoNum type="arabicPeriod"/>
            </a:pPr>
            <a:r>
              <a:rPr lang="en-US" sz="1000" dirty="0">
                <a:latin typeface="Arial" panose="020B0604020202020204" pitchFamily="34" charset="0"/>
                <a:cs typeface="Arial" panose="020B0604020202020204" pitchFamily="34" charset="0"/>
              </a:rPr>
              <a:t>Please refer to the HR Vendor of the Year 2024 Entry Guidelines for specific requirements, category descriptions, entry criteria details</a:t>
            </a:r>
          </a:p>
          <a:p>
            <a:pPr marL="342900" indent="-342900">
              <a:buFont typeface="+mj-lt"/>
              <a:buAutoNum type="arabicPeriod"/>
            </a:pPr>
            <a:r>
              <a:rPr lang="en-US" sz="1000" dirty="0">
                <a:latin typeface="Arial" panose="020B0604020202020204" pitchFamily="34" charset="0"/>
                <a:cs typeface="Arial" panose="020B0604020202020204" pitchFamily="34" charset="0"/>
              </a:rPr>
              <a:t>Any sensitive or confidential information which is to be used for judging purposes only must be clearly indicated in </a:t>
            </a:r>
            <a:r>
              <a:rPr lang="en-US" sz="1000" dirty="0">
                <a:solidFill>
                  <a:srgbClr val="FF0000"/>
                </a:solidFill>
                <a:latin typeface="Arial" panose="020B0604020202020204" pitchFamily="34" charset="0"/>
                <a:cs typeface="Arial" panose="020B0604020202020204" pitchFamily="34" charset="0"/>
              </a:rPr>
              <a:t>red text </a:t>
            </a:r>
            <a:r>
              <a:rPr lang="en-US" sz="1000" dirty="0">
                <a:latin typeface="Arial" panose="020B0604020202020204" pitchFamily="34" charset="0"/>
                <a:cs typeface="Arial" panose="020B0604020202020204" pitchFamily="34" charset="0"/>
              </a:rPr>
              <a:t>or </a:t>
            </a:r>
            <a:r>
              <a:rPr lang="en-US" sz="1000" dirty="0">
                <a:solidFill>
                  <a:schemeClr val="bg1"/>
                </a:solidFill>
                <a:highlight>
                  <a:srgbClr val="FF0000"/>
                </a:highlight>
                <a:latin typeface="Arial" panose="020B0604020202020204" pitchFamily="34" charset="0"/>
                <a:cs typeface="Arial" panose="020B0604020202020204" pitchFamily="34" charset="0"/>
              </a:rPr>
              <a:t>highlighted in red </a:t>
            </a:r>
            <a:endParaRPr lang="en-US" sz="1000" dirty="0">
              <a:latin typeface="Arial" panose="020B0604020202020204" pitchFamily="34" charset="0"/>
              <a:cs typeface="Arial" panose="020B0604020202020204" pitchFamily="34" charset="0"/>
            </a:endParaRPr>
          </a:p>
          <a:p>
            <a:pPr marL="342900" indent="-342900">
              <a:buFont typeface="+mj-lt"/>
              <a:buAutoNum type="arabicPeriod"/>
            </a:pPr>
            <a:r>
              <a:rPr lang="en-GB" sz="10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0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 </a:t>
            </a:r>
          </a:p>
          <a:p>
            <a:pPr marL="342900" indent="-342900">
              <a:buFont typeface="+mj-lt"/>
              <a:buAutoNum type="arabicPeriod"/>
            </a:pPr>
            <a:r>
              <a:rPr lang="en-US" sz="1000" dirty="0">
                <a:latin typeface="Arial" panose="020B0604020202020204" pitchFamily="34" charset="0"/>
                <a:cs typeface="Arial" panose="020B0604020202020204" pitchFamily="34" charset="0"/>
              </a:rPr>
              <a:t>Please take note that we will omit Inc, Corporation, Pte. Ltd, PT, </a:t>
            </a:r>
            <a:r>
              <a:rPr lang="en-US" sz="1000" dirty="0" err="1">
                <a:latin typeface="Arial" panose="020B0604020202020204" pitchFamily="34" charset="0"/>
                <a:cs typeface="Arial" panose="020B0604020202020204" pitchFamily="34" charset="0"/>
              </a:rPr>
              <a:t>Berhad</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Sdn</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Bhd</a:t>
            </a:r>
            <a:r>
              <a:rPr lang="en-US" sz="1000" dirty="0">
                <a:latin typeface="Arial" panose="020B0604020202020204" pitchFamily="34" charset="0"/>
                <a:cs typeface="Arial" panose="020B0604020202020204" pitchFamily="34" charset="0"/>
              </a:rPr>
              <a:t> and </a:t>
            </a:r>
            <a:r>
              <a:rPr lang="en-US" sz="1000" dirty="0" err="1">
                <a:latin typeface="Arial" panose="020B0604020202020204" pitchFamily="34" charset="0"/>
                <a:cs typeface="Arial" panose="020B0604020202020204" pitchFamily="34" charset="0"/>
              </a:rPr>
              <a:t>etc</a:t>
            </a:r>
            <a:r>
              <a:rPr lang="en-US" sz="10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100" b="1" u="sng" dirty="0">
              <a:solidFill>
                <a:srgbClr val="402331"/>
              </a:solidFill>
              <a:latin typeface="Arial" panose="020B0604020202020204" pitchFamily="34" charset="0"/>
              <a:cs typeface="Arial" panose="020B0604020202020204" pitchFamily="34" charset="0"/>
            </a:endParaRPr>
          </a:p>
          <a:p>
            <a:r>
              <a:rPr lang="en-US" sz="1100" b="1" u="sng" dirty="0">
                <a:solidFill>
                  <a:srgbClr val="402331"/>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0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0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000" dirty="0">
                <a:latin typeface="Arial" panose="020B0604020202020204" pitchFamily="34" charset="0"/>
                <a:cs typeface="Arial" panose="020B0604020202020204" pitchFamily="34" charset="0"/>
              </a:rPr>
              <a:t>Upload this core award entry form document along with the supporting documents and images.</a:t>
            </a:r>
          </a:p>
        </p:txBody>
      </p:sp>
      <p:sp>
        <p:nvSpPr>
          <p:cNvPr id="3" name="TextBox 2">
            <a:extLst>
              <a:ext uri="{FF2B5EF4-FFF2-40B4-BE49-F238E27FC236}">
                <a16:creationId xmlns:a16="http://schemas.microsoft.com/office/drawing/2014/main" id="{1C88957A-BF26-6541-7BFF-0977FB35B680}"/>
              </a:ext>
            </a:extLst>
          </p:cNvPr>
          <p:cNvSpPr txBox="1"/>
          <p:nvPr/>
        </p:nvSpPr>
        <p:spPr>
          <a:xfrm>
            <a:off x="395536" y="3293715"/>
            <a:ext cx="8316924" cy="1654299"/>
          </a:xfrm>
          <a:prstGeom prst="rect">
            <a:avLst/>
          </a:prstGeom>
          <a:noFill/>
        </p:spPr>
        <p:txBody>
          <a:bodyPr wrap="square" numCol="2" rtlCol="0">
            <a:spAutoFit/>
          </a:bodyPr>
          <a:lstStyle/>
          <a:p>
            <a:r>
              <a:rPr lang="en-US" sz="1100" b="1" u="sng" dirty="0">
                <a:solidFill>
                  <a:srgbClr val="402331"/>
                </a:solidFill>
                <a:latin typeface="Arial" panose="020B0604020202020204" pitchFamily="34" charset="0"/>
                <a:cs typeface="Arial" panose="020B0604020202020204" pitchFamily="34" charset="0"/>
              </a:rPr>
              <a:t>CONTACT US</a:t>
            </a:r>
            <a:br>
              <a:rPr lang="en-US" sz="1050" b="1" u="sng" dirty="0">
                <a:solidFill>
                  <a:schemeClr val="accent2">
                    <a:lumMod val="75000"/>
                  </a:schemeClr>
                </a:solidFill>
                <a:latin typeface="Arial" panose="020B0604020202020204" pitchFamily="34" charset="0"/>
                <a:cs typeface="Arial" panose="020B0604020202020204" pitchFamily="34" charset="0"/>
              </a:rPr>
            </a:br>
            <a:endParaRPr lang="en-US" sz="1050" b="1" dirty="0">
              <a:latin typeface="Arial" panose="020B0604020202020204" pitchFamily="34" charset="0"/>
              <a:ea typeface="Helvetica Neue" panose="02000503000000020004" pitchFamily="2" charset="0"/>
              <a:cs typeface="Arial" panose="020B0604020202020204" pitchFamily="34" charset="0"/>
            </a:endParaRPr>
          </a:p>
          <a:p>
            <a:r>
              <a:rPr lang="en-US" sz="1000" b="1" dirty="0">
                <a:solidFill>
                  <a:srgbClr val="DA3B47"/>
                </a:solidFill>
                <a:latin typeface="Arial" panose="020B0604020202020204" pitchFamily="34" charset="0"/>
                <a:ea typeface="Helvetica Neue" panose="02000503000000020004" pitchFamily="2" charset="0"/>
                <a:cs typeface="Arial" panose="020B0604020202020204" pitchFamily="34" charset="0"/>
              </a:rPr>
              <a:t>Entries Submission &amp; Table Booking : </a:t>
            </a:r>
          </a:p>
          <a:p>
            <a:r>
              <a:rPr lang="en-US" sz="1000" b="1" dirty="0">
                <a:latin typeface="Arial" panose="020B0604020202020204" pitchFamily="34" charset="0"/>
                <a:ea typeface="Helvetica Neue" panose="02000503000000020004" pitchFamily="2" charset="0"/>
                <a:cs typeface="Arial" panose="020B0604020202020204" pitchFamily="34" charset="0"/>
              </a:rPr>
              <a:t>Adrian Ray</a:t>
            </a:r>
          </a:p>
          <a:p>
            <a:r>
              <a:rPr lang="en-US" sz="1000" i="1" dirty="0">
                <a:latin typeface="Arial" panose="020B0604020202020204" pitchFamily="34" charset="0"/>
                <a:ea typeface="Helvetica Neue" panose="02000503000000020004" pitchFamily="2" charset="0"/>
                <a:cs typeface="Arial" panose="020B0604020202020204" pitchFamily="34" charset="0"/>
              </a:rPr>
              <a:t>Senior Regional Project Manager</a:t>
            </a:r>
            <a:endParaRPr lang="en-SG" sz="1000" dirty="0">
              <a:latin typeface="Arial" panose="020B0604020202020204" pitchFamily="34" charset="0"/>
              <a:cs typeface="Arial" pitchFamily="34" charset="0"/>
            </a:endParaRPr>
          </a:p>
          <a:p>
            <a:r>
              <a:rPr lang="en-US" sz="1000" dirty="0">
                <a:latin typeface="Arial" panose="020B0604020202020204" pitchFamily="34" charset="0"/>
                <a:ea typeface="Helvetica Neue" panose="02000503000000020004" pitchFamily="2" charset="0"/>
                <a:cs typeface="Arial" panose="020B0604020202020204" pitchFamily="34" charset="0"/>
              </a:rPr>
              <a:t>Tel: +65 6692 9031 Ext 812</a:t>
            </a:r>
            <a:br>
              <a:rPr lang="en-US" sz="1000" dirty="0">
                <a:latin typeface="Arial" panose="020B0604020202020204" pitchFamily="34" charset="0"/>
                <a:ea typeface="Helvetica Neue" panose="02000503000000020004" pitchFamily="2" charset="0"/>
                <a:cs typeface="Arial" panose="020B0604020202020204" pitchFamily="34" charset="0"/>
              </a:rPr>
            </a:br>
            <a:r>
              <a:rPr lang="en-US" sz="1000" dirty="0">
                <a:latin typeface="Arial" panose="020B0604020202020204" pitchFamily="34" charset="0"/>
                <a:ea typeface="Helvetica Neue" panose="02000503000000020004" pitchFamily="2" charset="0"/>
                <a:cs typeface="Arial" panose="020B0604020202020204" pitchFamily="34" charset="0"/>
              </a:rPr>
              <a:t>Mobile: +63 9975 3308 53</a:t>
            </a:r>
            <a:br>
              <a:rPr lang="en-US" sz="1000" dirty="0">
                <a:latin typeface="Arial" panose="020B0604020202020204" pitchFamily="34" charset="0"/>
                <a:ea typeface="Helvetica Neue" panose="02000503000000020004" pitchFamily="2" charset="0"/>
                <a:cs typeface="Arial" panose="020B0604020202020204" pitchFamily="34" charset="0"/>
              </a:rPr>
            </a:br>
            <a:r>
              <a:rPr lang="en-US" sz="1000" dirty="0">
                <a:latin typeface="Arial" panose="020B0604020202020204" pitchFamily="34" charset="0"/>
                <a:ea typeface="Helvetica Neue" panose="02000503000000020004" pitchFamily="2" charset="0"/>
                <a:cs typeface="Arial" panose="020B0604020202020204" pitchFamily="34" charset="0"/>
              </a:rPr>
              <a:t>Email: </a:t>
            </a:r>
            <a:r>
              <a:rPr lang="en-US" sz="1000" dirty="0">
                <a:latin typeface="Arial" panose="020B0604020202020204" pitchFamily="34" charset="0"/>
                <a:ea typeface="Helvetica Neue" panose="02000503000000020004" pitchFamily="2" charset="0"/>
                <a:cs typeface="Arial" panose="020B0604020202020204" pitchFamily="34" charset="0"/>
                <a:hlinkClick r:id="rId2"/>
              </a:rPr>
              <a:t>adrianr@humanresourcesonline.net</a:t>
            </a:r>
            <a:endParaRPr lang="en-GB" sz="1000" dirty="0">
              <a:latin typeface="Arial" panose="020B0604020202020204" pitchFamily="34" charset="0"/>
              <a:ea typeface="Helvetica Neue" panose="02000503000000020004" pitchFamily="2" charset="0"/>
              <a:cs typeface="Arial" panose="020B0604020202020204" pitchFamily="34" charset="0"/>
            </a:endParaRPr>
          </a:p>
          <a:p>
            <a:endParaRPr lang="en-GB" sz="1000" dirty="0">
              <a:latin typeface="Arial" panose="020B0604020202020204" pitchFamily="34" charset="0"/>
              <a:ea typeface="Helvetica Neue" panose="02000503000000020004" pitchFamily="2" charset="0"/>
              <a:cs typeface="Arial" panose="020B0604020202020204" pitchFamily="34" charset="0"/>
            </a:endParaRPr>
          </a:p>
          <a:p>
            <a:endParaRPr lang="en-GB" sz="1000" i="1" dirty="0">
              <a:latin typeface="Arial" panose="020B0604020202020204" pitchFamily="34" charset="0"/>
              <a:ea typeface="Helvetica Neue" panose="02000503000000020004" pitchFamily="2" charset="0"/>
              <a:cs typeface="Arial" panose="020B0604020202020204" pitchFamily="34" charset="0"/>
            </a:endParaRPr>
          </a:p>
          <a:p>
            <a:endParaRPr lang="en-SG" sz="1000" b="1" dirty="0">
              <a:solidFill>
                <a:srgbClr val="402331"/>
              </a:solidFill>
              <a:latin typeface="Arial" panose="020B0604020202020204" pitchFamily="34" charset="0"/>
              <a:ea typeface="Helvetica Neue" panose="02000503000000020004" pitchFamily="2" charset="0"/>
              <a:cs typeface="Arial" panose="020B0604020202020204" pitchFamily="34" charset="0"/>
            </a:endParaRPr>
          </a:p>
          <a:p>
            <a:endParaRPr lang="en-SG" sz="1000" b="1" dirty="0">
              <a:solidFill>
                <a:srgbClr val="402331"/>
              </a:solidFill>
              <a:latin typeface="Arial" panose="020B0604020202020204" pitchFamily="34" charset="0"/>
              <a:ea typeface="Helvetica Neue" panose="02000503000000020004" pitchFamily="2" charset="0"/>
              <a:cs typeface="Arial" panose="020B0604020202020204" pitchFamily="34" charset="0"/>
            </a:endParaRPr>
          </a:p>
          <a:p>
            <a:r>
              <a:rPr lang="en-SG" sz="1000" b="1" dirty="0">
                <a:solidFill>
                  <a:srgbClr val="DA3B47"/>
                </a:solidFill>
                <a:latin typeface="Arial" panose="020B0604020202020204" pitchFamily="34" charset="0"/>
                <a:ea typeface="Helvetica Neue" panose="02000503000000020004" pitchFamily="2" charset="0"/>
                <a:cs typeface="Arial" panose="020B0604020202020204" pitchFamily="34" charset="0"/>
              </a:rPr>
              <a:t>Sponsorship Opportunities: </a:t>
            </a:r>
          </a:p>
          <a:p>
            <a:r>
              <a:rPr lang="en-GB" sz="1000" dirty="0">
                <a:latin typeface="Arial" panose="020B0604020202020204" pitchFamily="34" charset="0"/>
                <a:ea typeface="Helvetica Neue" panose="02000503000000020004" pitchFamily="2" charset="0"/>
                <a:cs typeface="Arial" panose="020B0604020202020204" pitchFamily="34" charset="0"/>
              </a:rPr>
              <a:t>For bespoke sponsorship packages please contact our Sales Team </a:t>
            </a:r>
            <a:br>
              <a:rPr lang="en-GB" sz="1000" dirty="0">
                <a:latin typeface="Arial" panose="020B0604020202020204" pitchFamily="34" charset="0"/>
                <a:ea typeface="Helvetica Neue" panose="02000503000000020004" pitchFamily="2" charset="0"/>
                <a:cs typeface="Arial" panose="020B0604020202020204" pitchFamily="34" charset="0"/>
              </a:rPr>
            </a:br>
            <a:r>
              <a:rPr lang="en-GB" sz="1000" dirty="0">
                <a:latin typeface="Arial" panose="020B0604020202020204" pitchFamily="34" charset="0"/>
                <a:ea typeface="Helvetica Neue" panose="02000503000000020004" pitchFamily="2" charset="0"/>
                <a:cs typeface="Arial" panose="020B0604020202020204" pitchFamily="34" charset="0"/>
              </a:rPr>
              <a:t>at </a:t>
            </a:r>
            <a:r>
              <a:rPr lang="en-GB" sz="1000" dirty="0">
                <a:latin typeface="Arial" panose="020B0604020202020204" pitchFamily="34" charset="0"/>
                <a:ea typeface="Helvetica Neue" panose="02000503000000020004" pitchFamily="2" charset="0"/>
                <a:cs typeface="Arial" panose="020B0604020202020204" pitchFamily="34" charset="0"/>
                <a:hlinkClick r:id="rId3"/>
              </a:rPr>
              <a:t>sales@humanresourcesonline.net</a:t>
            </a:r>
            <a:br>
              <a:rPr lang="en-GB" sz="1000" dirty="0">
                <a:latin typeface="Arial" panose="020B0604020202020204" pitchFamily="34" charset="0"/>
                <a:ea typeface="Helvetica Neue" panose="02000503000000020004" pitchFamily="2" charset="0"/>
                <a:cs typeface="Arial" panose="020B0604020202020204" pitchFamily="34" charset="0"/>
              </a:rPr>
            </a:br>
            <a:endParaRPr lang="en-GB" sz="1000" dirty="0">
              <a:latin typeface="Arial" panose="020B0604020202020204" pitchFamily="34" charset="0"/>
              <a:ea typeface="Helvetica Neue" panose="02000503000000020004" pitchFamily="2" charset="0"/>
              <a:cs typeface="Arial" panose="020B0604020202020204" pitchFamily="34" charset="0"/>
            </a:endParaRPr>
          </a:p>
          <a:p>
            <a:endParaRPr lang="en-SG" sz="1000" dirty="0">
              <a:latin typeface="Arial" panose="020B0604020202020204" pitchFamily="34" charset="0"/>
              <a:ea typeface="Helvetica Neue" panose="02000503000000020004" pitchFamily="2" charset="0"/>
              <a:cs typeface="Arial" panose="020B0604020202020204" pitchFamily="34" charset="0"/>
            </a:endParaRPr>
          </a:p>
          <a:p>
            <a:endParaRPr lang="en-GB" sz="1000" dirty="0">
              <a:latin typeface="Arial" panose="020B0604020202020204" pitchFamily="34" charset="0"/>
              <a:ea typeface="Helvetica Neue" panose="02000503000000020004" pitchFamily="2" charset="0"/>
              <a:cs typeface="Arial" panose="020B0604020202020204" pitchFamily="34" charset="0"/>
            </a:endParaRPr>
          </a:p>
          <a:p>
            <a:br>
              <a:rPr lang="en-GB" sz="1000" dirty="0">
                <a:latin typeface="Arial" panose="020B0604020202020204" pitchFamily="34" charset="0"/>
                <a:ea typeface="Helvetica Neue" panose="02000503000000020004" pitchFamily="2" charset="0"/>
                <a:cs typeface="Arial" panose="020B0604020202020204" pitchFamily="34" charset="0"/>
              </a:rPr>
            </a:br>
            <a:endParaRPr lang="en-US" sz="10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721297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DE30B24-DCB0-7242-BA2F-D9A7FD9A4B11}"/>
              </a:ext>
            </a:extLst>
          </p:cNvPr>
          <p:cNvSpPr txBox="1"/>
          <p:nvPr/>
        </p:nvSpPr>
        <p:spPr>
          <a:xfrm>
            <a:off x="107504" y="1270549"/>
            <a:ext cx="4953000" cy="307773"/>
          </a:xfrm>
          <a:prstGeom prst="rect">
            <a:avLst/>
          </a:prstGeom>
          <a:noFill/>
        </p:spPr>
        <p:txBody>
          <a:bodyPr wrap="square" lIns="91435" tIns="45718" rIns="91435" bIns="45718" rtlCol="0">
            <a:spAutoFit/>
          </a:bodyPr>
          <a:lstStyle/>
          <a:p>
            <a:r>
              <a:rPr lang="en-US" sz="1400" b="1" u="sng" dirty="0">
                <a:solidFill>
                  <a:srgbClr val="402331"/>
                </a:solidFill>
                <a:latin typeface="Arial" pitchFamily="34" charset="0"/>
                <a:cs typeface="Arial" pitchFamily="34" charset="0"/>
              </a:rPr>
              <a:t>ENTRY DETAILS</a:t>
            </a:r>
          </a:p>
        </p:txBody>
      </p:sp>
      <p:sp>
        <p:nvSpPr>
          <p:cNvPr id="7" name="TextBox 6"/>
          <p:cNvSpPr txBox="1"/>
          <p:nvPr/>
        </p:nvSpPr>
        <p:spPr>
          <a:xfrm>
            <a:off x="91952" y="1702597"/>
            <a:ext cx="4392488" cy="1384995"/>
          </a:xfrm>
          <a:prstGeom prst="rect">
            <a:avLst/>
          </a:prstGeom>
          <a:noFill/>
          <a:ln w="3175">
            <a:noFill/>
          </a:ln>
        </p:spPr>
        <p:txBody>
          <a:bodyPr wrap="square">
            <a:spAutoFit/>
          </a:bodyPr>
          <a:lstStyle/>
          <a:p>
            <a:pPr>
              <a:defRPr/>
            </a:pPr>
            <a:r>
              <a:rPr lang="en-US" altLang="zh-TW" sz="1050" b="1" dirty="0">
                <a:latin typeface="Arial" panose="020B0604020202020204" pitchFamily="34" charset="0"/>
                <a:ea typeface="+mj-ea"/>
                <a:cs typeface="Arial" panose="020B0604020202020204" pitchFamily="34" charset="0"/>
              </a:rPr>
              <a:t>Please provide the following information:</a:t>
            </a:r>
          </a:p>
          <a:p>
            <a:pPr marL="457200" indent="-457200">
              <a:defRPr/>
            </a:pPr>
            <a:r>
              <a:rPr lang="en-US" altLang="zh-TW" sz="1050" dirty="0">
                <a:latin typeface="Arial" panose="020B0604020202020204" pitchFamily="34" charset="0"/>
                <a:ea typeface="+mj-ea"/>
                <a:cs typeface="Arial" panose="020B0604020202020204" pitchFamily="34" charset="0"/>
              </a:rPr>
              <a:t>Company Name:</a:t>
            </a:r>
          </a:p>
          <a:p>
            <a:pPr marL="457200" indent="-457200">
              <a:defRPr/>
            </a:pPr>
            <a:r>
              <a:rPr lang="en-GB" altLang="zh-TW" sz="1050" dirty="0">
                <a:latin typeface="Arial" panose="020B0604020202020204" pitchFamily="34" charset="0"/>
                <a:cs typeface="Arial" panose="020B0604020202020204" pitchFamily="34" charset="0"/>
              </a:rPr>
              <a:t>Name of Contact Person (Full Name / Direct Line / Mobile):</a:t>
            </a:r>
          </a:p>
          <a:p>
            <a:pPr marL="457200" indent="-457200">
              <a:defRPr/>
            </a:pPr>
            <a:r>
              <a:rPr lang="en-GB" altLang="zh-TW" sz="1050" dirty="0">
                <a:latin typeface="Arial" panose="020B0604020202020204" pitchFamily="34" charset="0"/>
                <a:ea typeface="+mj-ea"/>
                <a:cs typeface="Arial" panose="020B0604020202020204" pitchFamily="34" charset="0"/>
              </a:rPr>
              <a:t>Country:</a:t>
            </a:r>
          </a:p>
          <a:p>
            <a:pPr marL="457200" indent="-457200">
              <a:defRPr/>
            </a:pPr>
            <a:r>
              <a:rPr lang="en-GB" altLang="zh-TW" sz="1050" dirty="0">
                <a:latin typeface="Arial" panose="020B0604020202020204" pitchFamily="34" charset="0"/>
                <a:ea typeface="+mj-ea"/>
                <a:cs typeface="Arial" panose="020B0604020202020204" pitchFamily="34" charset="0"/>
              </a:rPr>
              <a:t>Category Group:</a:t>
            </a:r>
            <a:endParaRPr lang="en-US" altLang="zh-TW" sz="1050" dirty="0">
              <a:latin typeface="Arial" panose="020B0604020202020204" pitchFamily="34" charset="0"/>
              <a:ea typeface="+mj-ea"/>
              <a:cs typeface="Arial" panose="020B0604020202020204" pitchFamily="34" charset="0"/>
            </a:endParaRPr>
          </a:p>
          <a:p>
            <a:pPr marL="457200" indent="-457200">
              <a:defRPr/>
            </a:pPr>
            <a:r>
              <a:rPr lang="en-US" altLang="zh-TW" sz="1050" dirty="0">
                <a:latin typeface="Arial" panose="020B0604020202020204" pitchFamily="34" charset="0"/>
                <a:ea typeface="+mj-ea"/>
                <a:cs typeface="Arial" panose="020B0604020202020204" pitchFamily="34" charset="0"/>
              </a:rPr>
              <a:t>Name of Category: </a:t>
            </a:r>
          </a:p>
          <a:p>
            <a:pPr marL="457200" indent="-457200">
              <a:defRPr/>
            </a:pPr>
            <a:r>
              <a:rPr lang="en-US" altLang="zh-TW" sz="1050" dirty="0">
                <a:latin typeface="Arial" panose="020B0604020202020204" pitchFamily="34" charset="0"/>
                <a:ea typeface="+mj-ea"/>
                <a:cs typeface="Arial" panose="020B0604020202020204" pitchFamily="34" charset="0"/>
              </a:rPr>
              <a:t>Company Website URL: </a:t>
            </a:r>
          </a:p>
          <a:p>
            <a:pPr marL="457200" indent="-457200">
              <a:defRPr/>
            </a:pPr>
            <a:r>
              <a:rPr lang="en-US" altLang="zh-TW" sz="1050" dirty="0">
                <a:latin typeface="Arial" panose="020B0604020202020204" pitchFamily="34" charset="0"/>
                <a:ea typeface="+mj-ea"/>
                <a:cs typeface="Arial" panose="020B0604020202020204" pitchFamily="34" charset="0"/>
              </a:rPr>
              <a:t>Email </a:t>
            </a:r>
            <a:r>
              <a:rPr lang="en-US" altLang="zh-TW" sz="900" i="1" dirty="0">
                <a:latin typeface="Arial" panose="020B0604020202020204" pitchFamily="34" charset="0"/>
                <a:ea typeface="+mj-ea"/>
                <a:cs typeface="Arial" panose="020B0604020202020204" pitchFamily="34" charset="0"/>
              </a:rPr>
              <a:t>(generic, e.g. subscriptions@marketing-interactive.com): </a:t>
            </a:r>
            <a:endParaRPr lang="en-US" altLang="zh-TW" sz="1050" i="1" dirty="0">
              <a:latin typeface="Arial" panose="020B0604020202020204" pitchFamily="34" charset="0"/>
              <a:ea typeface="+mj-ea"/>
              <a:cs typeface="Arial" panose="020B0604020202020204" pitchFamily="34" charset="0"/>
            </a:endParaRPr>
          </a:p>
        </p:txBody>
      </p:sp>
      <p:sp>
        <p:nvSpPr>
          <p:cNvPr id="8" name="Title 1"/>
          <p:cNvSpPr txBox="1">
            <a:spLocks/>
          </p:cNvSpPr>
          <p:nvPr/>
        </p:nvSpPr>
        <p:spPr>
          <a:xfrm>
            <a:off x="4837335" y="1265102"/>
            <a:ext cx="4069686" cy="2736305"/>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1400" dirty="0">
                <a:latin typeface="Arial" panose="020B0604020202020204" pitchFamily="34" charset="0"/>
                <a:cs typeface="Arial" panose="020B0604020202020204" pitchFamily="34" charset="0"/>
              </a:rPr>
              <a:t>Please paste your </a:t>
            </a:r>
            <a:r>
              <a:rPr lang="en-US" altLang="zh-TW" sz="1400" dirty="0" err="1">
                <a:latin typeface="Arial" panose="020B0604020202020204" pitchFamily="34" charset="0"/>
                <a:cs typeface="Arial" panose="020B0604020202020204" pitchFamily="34" charset="0"/>
              </a:rPr>
              <a:t>organisation</a:t>
            </a:r>
            <a:r>
              <a:rPr lang="en-US" altLang="zh-TW" sz="1400" dirty="0">
                <a:latin typeface="Arial" panose="020B0604020202020204" pitchFamily="34" charset="0"/>
                <a:cs typeface="Arial" panose="020B0604020202020204" pitchFamily="34" charset="0"/>
              </a:rPr>
              <a:t>/brand logo here</a:t>
            </a:r>
            <a:b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br>
            <a:endParaRPr kumimoji="0" lang="zh-TW" altLang="en-US"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6305932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DE30B24-DCB0-7242-BA2F-D9A7FD9A4B11}"/>
              </a:ext>
            </a:extLst>
          </p:cNvPr>
          <p:cNvSpPr txBox="1"/>
          <p:nvPr/>
        </p:nvSpPr>
        <p:spPr>
          <a:xfrm>
            <a:off x="107504" y="915566"/>
            <a:ext cx="4876800" cy="338550"/>
          </a:xfrm>
          <a:prstGeom prst="rect">
            <a:avLst/>
          </a:prstGeom>
          <a:noFill/>
        </p:spPr>
        <p:txBody>
          <a:bodyPr wrap="square" lIns="91435" tIns="45718" rIns="91435" bIns="45718" rtlCol="0">
            <a:spAutoFit/>
          </a:bodyPr>
          <a:lstStyle/>
          <a:p>
            <a:pPr algn="just"/>
            <a:r>
              <a:rPr lang="en-SG" sz="1600" b="1" u="sng" dirty="0">
                <a:solidFill>
                  <a:srgbClr val="502631"/>
                </a:solidFill>
                <a:latin typeface="Arial" pitchFamily="34" charset="0"/>
                <a:cs typeface="Arial" pitchFamily="34" charset="0"/>
              </a:rPr>
              <a:t>Entry Details (cont.) </a:t>
            </a:r>
            <a:endParaRPr lang="en-SG" sz="1200" u="sng" dirty="0">
              <a:solidFill>
                <a:srgbClr val="502631"/>
              </a:solidFill>
              <a:latin typeface="Arial" pitchFamily="34" charset="0"/>
              <a:cs typeface="Arial" pitchFamily="34" charset="0"/>
            </a:endParaRPr>
          </a:p>
        </p:txBody>
      </p:sp>
      <p:sp>
        <p:nvSpPr>
          <p:cNvPr id="8" name="TextBox 7"/>
          <p:cNvSpPr txBox="1"/>
          <p:nvPr/>
        </p:nvSpPr>
        <p:spPr>
          <a:xfrm>
            <a:off x="179512" y="1254116"/>
            <a:ext cx="8784976"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Please provide a max. 300 words company description: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8698221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030503-D8E8-7411-1EF2-8EAFBFC3B130}"/>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C571146F-6EDB-82CD-DA7F-3764B648879C}"/>
              </a:ext>
            </a:extLst>
          </p:cNvPr>
          <p:cNvSpPr txBox="1"/>
          <p:nvPr/>
        </p:nvSpPr>
        <p:spPr>
          <a:xfrm>
            <a:off x="179512" y="1131590"/>
            <a:ext cx="8784976" cy="3585597"/>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12163461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A23675-0867-0466-738C-EB88C242CDB8}"/>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61287ACA-513E-E082-CFDA-78B93AE3F4BA}"/>
              </a:ext>
            </a:extLst>
          </p:cNvPr>
          <p:cNvSpPr txBox="1"/>
          <p:nvPr/>
        </p:nvSpPr>
        <p:spPr>
          <a:xfrm>
            <a:off x="179512" y="1131590"/>
            <a:ext cx="8784976" cy="3585597"/>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573687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3788FE-173B-0CED-909A-F2293F232243}"/>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E13B2659-6FFE-5D9C-7C9A-B3D43DBB0FDB}"/>
              </a:ext>
            </a:extLst>
          </p:cNvPr>
          <p:cNvSpPr txBox="1"/>
          <p:nvPr/>
        </p:nvSpPr>
        <p:spPr>
          <a:xfrm>
            <a:off x="179512" y="1131590"/>
            <a:ext cx="8784976" cy="3585597"/>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787242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CDEB2D7-E853-8A0D-0800-82F2D92DCF6F}"/>
              </a:ext>
            </a:extLst>
          </p:cNvPr>
          <p:cNvSpPr txBox="1"/>
          <p:nvPr/>
        </p:nvSpPr>
        <p:spPr>
          <a:xfrm>
            <a:off x="179512" y="1059582"/>
            <a:ext cx="8856984" cy="3508653"/>
          </a:xfrm>
          <a:prstGeom prst="rect">
            <a:avLst/>
          </a:prstGeom>
          <a:ln w="9525"/>
        </p:spPr>
        <p:style>
          <a:lnRef idx="2">
            <a:schemeClr val="dk1"/>
          </a:lnRef>
          <a:fillRef idx="1">
            <a:schemeClr val="lt1"/>
          </a:fillRef>
          <a:effectRef idx="0">
            <a:schemeClr val="dk1"/>
          </a:effectRef>
          <a:fontRef idx="minor">
            <a:schemeClr val="dk1"/>
          </a:fontRef>
        </p:style>
        <p:txBody>
          <a:bodyPr wrap="square">
            <a:spAutoFit/>
          </a:bodyPr>
          <a:lstStyle/>
          <a:p>
            <a:r>
              <a:rPr lang="en-GB" dirty="0">
                <a:latin typeface="Arial" panose="020B0604020202020204" pitchFamily="34" charset="0"/>
                <a:cs typeface="Arial" panose="020B0604020202020204" pitchFamily="34" charset="0"/>
              </a:rPr>
              <a:t> </a:t>
            </a:r>
          </a:p>
          <a:p>
            <a:r>
              <a:rPr lang="en-GB" dirty="0">
                <a:latin typeface="Arial" panose="020B0604020202020204" pitchFamily="34" charset="0"/>
                <a:cs typeface="Arial" panose="020B0604020202020204" pitchFamily="34" charset="0"/>
              </a:rPr>
              <a:t> </a:t>
            </a: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 </a:t>
            </a:r>
            <a:r>
              <a:rPr lang="en-GB" sz="1600" b="1" dirty="0">
                <a:latin typeface="Arial" panose="020B0604020202020204" pitchFamily="34" charset="0"/>
                <a:cs typeface="Arial" panose="020B0604020202020204" pitchFamily="34" charset="0"/>
              </a:rPr>
              <a:t>DECLARATION </a:t>
            </a:r>
          </a:p>
          <a:p>
            <a:r>
              <a:rPr lang="en-GB" sz="1600" dirty="0">
                <a:latin typeface="Arial" panose="020B0604020202020204" pitchFamily="34" charset="0"/>
                <a:cs typeface="Arial" panose="020B0604020202020204" pitchFamily="34" charset="0"/>
              </a:rPr>
              <a:t> </a:t>
            </a:r>
          </a:p>
          <a:p>
            <a:r>
              <a:rPr lang="en-US" sz="1600" b="1" kern="1200" dirty="0">
                <a:solidFill>
                  <a:schemeClr val="tx1"/>
                </a:solidFill>
                <a:latin typeface="Arial" panose="020B0604020202020204" pitchFamily="34" charset="0"/>
                <a:cs typeface="Arial" panose="020B0604020202020204" pitchFamily="34" charset="0"/>
                <a:sym typeface="Wingdings 2"/>
              </a:rPr>
              <a:t> </a:t>
            </a:r>
            <a:r>
              <a:rPr lang="en-GB" sz="1600" dirty="0">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GB" sz="1600" dirty="0">
              <a:latin typeface="Arial" panose="020B0604020202020204" pitchFamily="34" charset="0"/>
              <a:cs typeface="Arial" panose="020B0604020202020204" pitchFamily="34" charset="0"/>
            </a:endParaRPr>
          </a:p>
          <a:p>
            <a:pPr algn="ctr"/>
            <a:r>
              <a:rPr lang="en-GB" sz="1600" b="1" dirty="0">
                <a:latin typeface="Arial" panose="020B0604020202020204" pitchFamily="34" charset="0"/>
                <a:cs typeface="Arial" panose="020B0604020202020204" pitchFamily="34" charset="0"/>
              </a:rPr>
              <a:t>-THE END- </a:t>
            </a:r>
          </a:p>
          <a:p>
            <a:pPr algn="ctr"/>
            <a:endParaRPr lang="en-GB"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a:p>
            <a:pPr algn="ct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32086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3901</TotalTime>
  <Words>671</Words>
  <Application>Microsoft Office PowerPoint</Application>
  <PresentationFormat>On-screen Show (16:9)</PresentationFormat>
  <Paragraphs>117</Paragraphs>
  <Slides>9</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Joleen Quek</cp:lastModifiedBy>
  <cp:revision>536</cp:revision>
  <dcterms:created xsi:type="dcterms:W3CDTF">2006-08-16T00:00:00Z</dcterms:created>
  <dcterms:modified xsi:type="dcterms:W3CDTF">2024-02-08T09:07:36Z</dcterms:modified>
</cp:coreProperties>
</file>