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5">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8" d="100"/>
          <a:sy n="108" d="100"/>
        </p:scale>
        <p:origin x="678"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ECDEBA-9563-5FF3-6873-0ED8175C059C}"/>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SG"/>
          </a:p>
        </p:txBody>
      </p:sp>
      <p:sp>
        <p:nvSpPr>
          <p:cNvPr id="3" name="Subtitle 2">
            <a:extLst>
              <a:ext uri="{FF2B5EF4-FFF2-40B4-BE49-F238E27FC236}">
                <a16:creationId xmlns:a16="http://schemas.microsoft.com/office/drawing/2014/main" id="{6D95236E-DC96-FD4F-A452-1D37C287407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SG"/>
          </a:p>
        </p:txBody>
      </p:sp>
      <p:sp>
        <p:nvSpPr>
          <p:cNvPr id="4" name="Date Placeholder 3">
            <a:extLst>
              <a:ext uri="{FF2B5EF4-FFF2-40B4-BE49-F238E27FC236}">
                <a16:creationId xmlns:a16="http://schemas.microsoft.com/office/drawing/2014/main" id="{64F3D9D5-7654-B632-4296-6D243E39ABB2}"/>
              </a:ext>
            </a:extLst>
          </p:cNvPr>
          <p:cNvSpPr>
            <a:spLocks noGrp="1"/>
          </p:cNvSpPr>
          <p:nvPr>
            <p:ph type="dt" sz="half" idx="10"/>
          </p:nvPr>
        </p:nvSpPr>
        <p:spPr/>
        <p:txBody>
          <a:bodyPr/>
          <a:lstStyle/>
          <a:p>
            <a:fld id="{FCF98664-76FF-421A-9A01-97F6B1200E3F}" type="datetimeFigureOut">
              <a:rPr lang="en-SG" smtClean="0"/>
              <a:t>6/9/2024</a:t>
            </a:fld>
            <a:endParaRPr lang="en-SG"/>
          </a:p>
        </p:txBody>
      </p:sp>
      <p:sp>
        <p:nvSpPr>
          <p:cNvPr id="5" name="Footer Placeholder 4">
            <a:extLst>
              <a:ext uri="{FF2B5EF4-FFF2-40B4-BE49-F238E27FC236}">
                <a16:creationId xmlns:a16="http://schemas.microsoft.com/office/drawing/2014/main" id="{5154626A-F59E-EEFB-D1E2-1D8082729C0E}"/>
              </a:ext>
            </a:extLst>
          </p:cNvPr>
          <p:cNvSpPr>
            <a:spLocks noGrp="1"/>
          </p:cNvSpPr>
          <p:nvPr>
            <p:ph type="ftr" sz="quarter" idx="11"/>
          </p:nvPr>
        </p:nvSpPr>
        <p:spPr/>
        <p:txBody>
          <a:bodyPr/>
          <a:lstStyle/>
          <a:p>
            <a:endParaRPr lang="en-SG"/>
          </a:p>
        </p:txBody>
      </p:sp>
      <p:sp>
        <p:nvSpPr>
          <p:cNvPr id="6" name="Slide Number Placeholder 5">
            <a:extLst>
              <a:ext uri="{FF2B5EF4-FFF2-40B4-BE49-F238E27FC236}">
                <a16:creationId xmlns:a16="http://schemas.microsoft.com/office/drawing/2014/main" id="{12FB1518-CCBB-587A-5D20-12B0D3A242FE}"/>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25590758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044206-791D-47C3-ED77-A14212C8C3A5}"/>
              </a:ext>
            </a:extLst>
          </p:cNvPr>
          <p:cNvSpPr>
            <a:spLocks noGrp="1"/>
          </p:cNvSpPr>
          <p:nvPr>
            <p:ph type="title"/>
          </p:nvPr>
        </p:nvSpPr>
        <p:spPr/>
        <p:txBody>
          <a:bodyPr/>
          <a:lstStyle/>
          <a:p>
            <a:r>
              <a:rPr lang="en-US"/>
              <a:t>Click to edit Master title style</a:t>
            </a:r>
            <a:endParaRPr lang="en-SG"/>
          </a:p>
        </p:txBody>
      </p:sp>
      <p:sp>
        <p:nvSpPr>
          <p:cNvPr id="3" name="Vertical Text Placeholder 2">
            <a:extLst>
              <a:ext uri="{FF2B5EF4-FFF2-40B4-BE49-F238E27FC236}">
                <a16:creationId xmlns:a16="http://schemas.microsoft.com/office/drawing/2014/main" id="{9AD4F422-01CA-9050-C5C1-BFF481F99C30}"/>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Date Placeholder 3">
            <a:extLst>
              <a:ext uri="{FF2B5EF4-FFF2-40B4-BE49-F238E27FC236}">
                <a16:creationId xmlns:a16="http://schemas.microsoft.com/office/drawing/2014/main" id="{2242A0FF-FDE2-D87C-F40C-2BAA26A22063}"/>
              </a:ext>
            </a:extLst>
          </p:cNvPr>
          <p:cNvSpPr>
            <a:spLocks noGrp="1"/>
          </p:cNvSpPr>
          <p:nvPr>
            <p:ph type="dt" sz="half" idx="10"/>
          </p:nvPr>
        </p:nvSpPr>
        <p:spPr/>
        <p:txBody>
          <a:bodyPr/>
          <a:lstStyle/>
          <a:p>
            <a:fld id="{FCF98664-76FF-421A-9A01-97F6B1200E3F}" type="datetimeFigureOut">
              <a:rPr lang="en-SG" smtClean="0"/>
              <a:t>6/9/2024</a:t>
            </a:fld>
            <a:endParaRPr lang="en-SG"/>
          </a:p>
        </p:txBody>
      </p:sp>
      <p:sp>
        <p:nvSpPr>
          <p:cNvPr id="5" name="Footer Placeholder 4">
            <a:extLst>
              <a:ext uri="{FF2B5EF4-FFF2-40B4-BE49-F238E27FC236}">
                <a16:creationId xmlns:a16="http://schemas.microsoft.com/office/drawing/2014/main" id="{97369E5B-A598-EC7C-C979-A78373A919A1}"/>
              </a:ext>
            </a:extLst>
          </p:cNvPr>
          <p:cNvSpPr>
            <a:spLocks noGrp="1"/>
          </p:cNvSpPr>
          <p:nvPr>
            <p:ph type="ftr" sz="quarter" idx="11"/>
          </p:nvPr>
        </p:nvSpPr>
        <p:spPr/>
        <p:txBody>
          <a:bodyPr/>
          <a:lstStyle/>
          <a:p>
            <a:endParaRPr lang="en-SG"/>
          </a:p>
        </p:txBody>
      </p:sp>
      <p:sp>
        <p:nvSpPr>
          <p:cNvPr id="6" name="Slide Number Placeholder 5">
            <a:extLst>
              <a:ext uri="{FF2B5EF4-FFF2-40B4-BE49-F238E27FC236}">
                <a16:creationId xmlns:a16="http://schemas.microsoft.com/office/drawing/2014/main" id="{81D5A01D-28ED-C72C-927D-894AD4E15902}"/>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9370522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421A513-6391-7E5A-79E1-B7980A84D6B2}"/>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SG"/>
          </a:p>
        </p:txBody>
      </p:sp>
      <p:sp>
        <p:nvSpPr>
          <p:cNvPr id="3" name="Vertical Text Placeholder 2">
            <a:extLst>
              <a:ext uri="{FF2B5EF4-FFF2-40B4-BE49-F238E27FC236}">
                <a16:creationId xmlns:a16="http://schemas.microsoft.com/office/drawing/2014/main" id="{7F90D152-9BCB-3392-ACAD-554A4AF55459}"/>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Date Placeholder 3">
            <a:extLst>
              <a:ext uri="{FF2B5EF4-FFF2-40B4-BE49-F238E27FC236}">
                <a16:creationId xmlns:a16="http://schemas.microsoft.com/office/drawing/2014/main" id="{A990F0D0-15CE-22C6-0209-AE9264CA070C}"/>
              </a:ext>
            </a:extLst>
          </p:cNvPr>
          <p:cNvSpPr>
            <a:spLocks noGrp="1"/>
          </p:cNvSpPr>
          <p:nvPr>
            <p:ph type="dt" sz="half" idx="10"/>
          </p:nvPr>
        </p:nvSpPr>
        <p:spPr/>
        <p:txBody>
          <a:bodyPr/>
          <a:lstStyle/>
          <a:p>
            <a:fld id="{FCF98664-76FF-421A-9A01-97F6B1200E3F}" type="datetimeFigureOut">
              <a:rPr lang="en-SG" smtClean="0"/>
              <a:t>6/9/2024</a:t>
            </a:fld>
            <a:endParaRPr lang="en-SG"/>
          </a:p>
        </p:txBody>
      </p:sp>
      <p:sp>
        <p:nvSpPr>
          <p:cNvPr id="5" name="Footer Placeholder 4">
            <a:extLst>
              <a:ext uri="{FF2B5EF4-FFF2-40B4-BE49-F238E27FC236}">
                <a16:creationId xmlns:a16="http://schemas.microsoft.com/office/drawing/2014/main" id="{B6C5EC42-5AF8-7D81-C7CB-049E9AF16723}"/>
              </a:ext>
            </a:extLst>
          </p:cNvPr>
          <p:cNvSpPr>
            <a:spLocks noGrp="1"/>
          </p:cNvSpPr>
          <p:nvPr>
            <p:ph type="ftr" sz="quarter" idx="11"/>
          </p:nvPr>
        </p:nvSpPr>
        <p:spPr/>
        <p:txBody>
          <a:bodyPr/>
          <a:lstStyle/>
          <a:p>
            <a:endParaRPr lang="en-SG"/>
          </a:p>
        </p:txBody>
      </p:sp>
      <p:sp>
        <p:nvSpPr>
          <p:cNvPr id="6" name="Slide Number Placeholder 5">
            <a:extLst>
              <a:ext uri="{FF2B5EF4-FFF2-40B4-BE49-F238E27FC236}">
                <a16:creationId xmlns:a16="http://schemas.microsoft.com/office/drawing/2014/main" id="{5BA048A4-BF03-B02C-DA41-3FFEECB1AF9E}"/>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17568681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6CC944-4C4E-34F6-005D-FC2F159E6C73}"/>
              </a:ext>
            </a:extLst>
          </p:cNvPr>
          <p:cNvSpPr>
            <a:spLocks noGrp="1"/>
          </p:cNvSpPr>
          <p:nvPr>
            <p:ph type="title"/>
          </p:nvPr>
        </p:nvSpPr>
        <p:spPr/>
        <p:txBody>
          <a:bodyPr/>
          <a:lstStyle/>
          <a:p>
            <a:r>
              <a:rPr lang="en-US"/>
              <a:t>Click to edit Master title style</a:t>
            </a:r>
            <a:endParaRPr lang="en-SG"/>
          </a:p>
        </p:txBody>
      </p:sp>
      <p:sp>
        <p:nvSpPr>
          <p:cNvPr id="3" name="Content Placeholder 2">
            <a:extLst>
              <a:ext uri="{FF2B5EF4-FFF2-40B4-BE49-F238E27FC236}">
                <a16:creationId xmlns:a16="http://schemas.microsoft.com/office/drawing/2014/main" id="{58514060-31EF-9263-1486-E9C418609752}"/>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Date Placeholder 3">
            <a:extLst>
              <a:ext uri="{FF2B5EF4-FFF2-40B4-BE49-F238E27FC236}">
                <a16:creationId xmlns:a16="http://schemas.microsoft.com/office/drawing/2014/main" id="{1DC9F27C-6F0C-AAC1-484C-0275958BAB02}"/>
              </a:ext>
            </a:extLst>
          </p:cNvPr>
          <p:cNvSpPr>
            <a:spLocks noGrp="1"/>
          </p:cNvSpPr>
          <p:nvPr>
            <p:ph type="dt" sz="half" idx="10"/>
          </p:nvPr>
        </p:nvSpPr>
        <p:spPr/>
        <p:txBody>
          <a:bodyPr/>
          <a:lstStyle/>
          <a:p>
            <a:fld id="{FCF98664-76FF-421A-9A01-97F6B1200E3F}" type="datetimeFigureOut">
              <a:rPr lang="en-SG" smtClean="0"/>
              <a:t>6/9/2024</a:t>
            </a:fld>
            <a:endParaRPr lang="en-SG"/>
          </a:p>
        </p:txBody>
      </p:sp>
      <p:sp>
        <p:nvSpPr>
          <p:cNvPr id="5" name="Footer Placeholder 4">
            <a:extLst>
              <a:ext uri="{FF2B5EF4-FFF2-40B4-BE49-F238E27FC236}">
                <a16:creationId xmlns:a16="http://schemas.microsoft.com/office/drawing/2014/main" id="{A8F52612-509B-D79D-B807-7B49885878A2}"/>
              </a:ext>
            </a:extLst>
          </p:cNvPr>
          <p:cNvSpPr>
            <a:spLocks noGrp="1"/>
          </p:cNvSpPr>
          <p:nvPr>
            <p:ph type="ftr" sz="quarter" idx="11"/>
          </p:nvPr>
        </p:nvSpPr>
        <p:spPr/>
        <p:txBody>
          <a:bodyPr/>
          <a:lstStyle/>
          <a:p>
            <a:endParaRPr lang="en-SG"/>
          </a:p>
        </p:txBody>
      </p:sp>
      <p:sp>
        <p:nvSpPr>
          <p:cNvPr id="6" name="Slide Number Placeholder 5">
            <a:extLst>
              <a:ext uri="{FF2B5EF4-FFF2-40B4-BE49-F238E27FC236}">
                <a16:creationId xmlns:a16="http://schemas.microsoft.com/office/drawing/2014/main" id="{19CBE588-4E67-36A9-B77B-640D1C83EA26}"/>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27101333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2C8833-3D8E-E066-E6F9-29D4582F57A2}"/>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SG"/>
          </a:p>
        </p:txBody>
      </p:sp>
      <p:sp>
        <p:nvSpPr>
          <p:cNvPr id="3" name="Text Placeholder 2">
            <a:extLst>
              <a:ext uri="{FF2B5EF4-FFF2-40B4-BE49-F238E27FC236}">
                <a16:creationId xmlns:a16="http://schemas.microsoft.com/office/drawing/2014/main" id="{7D2109E5-FD06-711D-EA20-FE7700E76C0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01A7C082-F389-7230-9551-11367ADF6BDA}"/>
              </a:ext>
            </a:extLst>
          </p:cNvPr>
          <p:cNvSpPr>
            <a:spLocks noGrp="1"/>
          </p:cNvSpPr>
          <p:nvPr>
            <p:ph type="dt" sz="half" idx="10"/>
          </p:nvPr>
        </p:nvSpPr>
        <p:spPr/>
        <p:txBody>
          <a:bodyPr/>
          <a:lstStyle/>
          <a:p>
            <a:fld id="{FCF98664-76FF-421A-9A01-97F6B1200E3F}" type="datetimeFigureOut">
              <a:rPr lang="en-SG" smtClean="0"/>
              <a:t>6/9/2024</a:t>
            </a:fld>
            <a:endParaRPr lang="en-SG"/>
          </a:p>
        </p:txBody>
      </p:sp>
      <p:sp>
        <p:nvSpPr>
          <p:cNvPr id="5" name="Footer Placeholder 4">
            <a:extLst>
              <a:ext uri="{FF2B5EF4-FFF2-40B4-BE49-F238E27FC236}">
                <a16:creationId xmlns:a16="http://schemas.microsoft.com/office/drawing/2014/main" id="{8521F655-BCF6-4EF5-C40A-79270D51E854}"/>
              </a:ext>
            </a:extLst>
          </p:cNvPr>
          <p:cNvSpPr>
            <a:spLocks noGrp="1"/>
          </p:cNvSpPr>
          <p:nvPr>
            <p:ph type="ftr" sz="quarter" idx="11"/>
          </p:nvPr>
        </p:nvSpPr>
        <p:spPr/>
        <p:txBody>
          <a:bodyPr/>
          <a:lstStyle/>
          <a:p>
            <a:endParaRPr lang="en-SG"/>
          </a:p>
        </p:txBody>
      </p:sp>
      <p:sp>
        <p:nvSpPr>
          <p:cNvPr id="6" name="Slide Number Placeholder 5">
            <a:extLst>
              <a:ext uri="{FF2B5EF4-FFF2-40B4-BE49-F238E27FC236}">
                <a16:creationId xmlns:a16="http://schemas.microsoft.com/office/drawing/2014/main" id="{E01186CA-C498-CA01-FAD0-757A6920CF77}"/>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23645448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2CFD01-30B2-E4E9-C85A-2A6EFCAB9C88}"/>
              </a:ext>
            </a:extLst>
          </p:cNvPr>
          <p:cNvSpPr>
            <a:spLocks noGrp="1"/>
          </p:cNvSpPr>
          <p:nvPr>
            <p:ph type="title"/>
          </p:nvPr>
        </p:nvSpPr>
        <p:spPr/>
        <p:txBody>
          <a:bodyPr/>
          <a:lstStyle/>
          <a:p>
            <a:r>
              <a:rPr lang="en-US"/>
              <a:t>Click to edit Master title style</a:t>
            </a:r>
            <a:endParaRPr lang="en-SG"/>
          </a:p>
        </p:txBody>
      </p:sp>
      <p:sp>
        <p:nvSpPr>
          <p:cNvPr id="3" name="Content Placeholder 2">
            <a:extLst>
              <a:ext uri="{FF2B5EF4-FFF2-40B4-BE49-F238E27FC236}">
                <a16:creationId xmlns:a16="http://schemas.microsoft.com/office/drawing/2014/main" id="{6FD21CA0-730A-2628-31C7-736DB723E6DC}"/>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Content Placeholder 3">
            <a:extLst>
              <a:ext uri="{FF2B5EF4-FFF2-40B4-BE49-F238E27FC236}">
                <a16:creationId xmlns:a16="http://schemas.microsoft.com/office/drawing/2014/main" id="{812455B2-1DB9-6FA6-C07C-5D907F08983C}"/>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5" name="Date Placeholder 4">
            <a:extLst>
              <a:ext uri="{FF2B5EF4-FFF2-40B4-BE49-F238E27FC236}">
                <a16:creationId xmlns:a16="http://schemas.microsoft.com/office/drawing/2014/main" id="{957598E5-DD91-E6F1-DC09-E1502C32C31D}"/>
              </a:ext>
            </a:extLst>
          </p:cNvPr>
          <p:cNvSpPr>
            <a:spLocks noGrp="1"/>
          </p:cNvSpPr>
          <p:nvPr>
            <p:ph type="dt" sz="half" idx="10"/>
          </p:nvPr>
        </p:nvSpPr>
        <p:spPr/>
        <p:txBody>
          <a:bodyPr/>
          <a:lstStyle/>
          <a:p>
            <a:fld id="{FCF98664-76FF-421A-9A01-97F6B1200E3F}" type="datetimeFigureOut">
              <a:rPr lang="en-SG" smtClean="0"/>
              <a:t>6/9/2024</a:t>
            </a:fld>
            <a:endParaRPr lang="en-SG"/>
          </a:p>
        </p:txBody>
      </p:sp>
      <p:sp>
        <p:nvSpPr>
          <p:cNvPr id="6" name="Footer Placeholder 5">
            <a:extLst>
              <a:ext uri="{FF2B5EF4-FFF2-40B4-BE49-F238E27FC236}">
                <a16:creationId xmlns:a16="http://schemas.microsoft.com/office/drawing/2014/main" id="{3707873D-7ED3-5613-7CD5-F517101E52CD}"/>
              </a:ext>
            </a:extLst>
          </p:cNvPr>
          <p:cNvSpPr>
            <a:spLocks noGrp="1"/>
          </p:cNvSpPr>
          <p:nvPr>
            <p:ph type="ftr" sz="quarter" idx="11"/>
          </p:nvPr>
        </p:nvSpPr>
        <p:spPr/>
        <p:txBody>
          <a:bodyPr/>
          <a:lstStyle/>
          <a:p>
            <a:endParaRPr lang="en-SG"/>
          </a:p>
        </p:txBody>
      </p:sp>
      <p:sp>
        <p:nvSpPr>
          <p:cNvPr id="7" name="Slide Number Placeholder 6">
            <a:extLst>
              <a:ext uri="{FF2B5EF4-FFF2-40B4-BE49-F238E27FC236}">
                <a16:creationId xmlns:a16="http://schemas.microsoft.com/office/drawing/2014/main" id="{25DBCD8B-AF29-4AEA-FC6D-7FEAA5A8D79F}"/>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1948298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C9125D-C19B-A4E5-18FD-F64A531EE2FA}"/>
              </a:ext>
            </a:extLst>
          </p:cNvPr>
          <p:cNvSpPr>
            <a:spLocks noGrp="1"/>
          </p:cNvSpPr>
          <p:nvPr>
            <p:ph type="title"/>
          </p:nvPr>
        </p:nvSpPr>
        <p:spPr>
          <a:xfrm>
            <a:off x="839788" y="365125"/>
            <a:ext cx="10515600" cy="1325563"/>
          </a:xfrm>
        </p:spPr>
        <p:txBody>
          <a:bodyPr/>
          <a:lstStyle/>
          <a:p>
            <a:r>
              <a:rPr lang="en-US"/>
              <a:t>Click to edit Master title style</a:t>
            </a:r>
            <a:endParaRPr lang="en-SG"/>
          </a:p>
        </p:txBody>
      </p:sp>
      <p:sp>
        <p:nvSpPr>
          <p:cNvPr id="3" name="Text Placeholder 2">
            <a:extLst>
              <a:ext uri="{FF2B5EF4-FFF2-40B4-BE49-F238E27FC236}">
                <a16:creationId xmlns:a16="http://schemas.microsoft.com/office/drawing/2014/main" id="{70BB5908-1C37-C529-C533-90EE30C38E9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D7213E6C-63B7-CE3F-B68D-A56BC6DA1381}"/>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5" name="Text Placeholder 4">
            <a:extLst>
              <a:ext uri="{FF2B5EF4-FFF2-40B4-BE49-F238E27FC236}">
                <a16:creationId xmlns:a16="http://schemas.microsoft.com/office/drawing/2014/main" id="{4DEC826D-EB4A-8BCD-614C-1DF5F7CA535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9A987E7E-9BFF-5CF7-A351-728CA741234D}"/>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7" name="Date Placeholder 6">
            <a:extLst>
              <a:ext uri="{FF2B5EF4-FFF2-40B4-BE49-F238E27FC236}">
                <a16:creationId xmlns:a16="http://schemas.microsoft.com/office/drawing/2014/main" id="{0B645CD8-D790-9CCE-02FB-0C8A5EDDE21D}"/>
              </a:ext>
            </a:extLst>
          </p:cNvPr>
          <p:cNvSpPr>
            <a:spLocks noGrp="1"/>
          </p:cNvSpPr>
          <p:nvPr>
            <p:ph type="dt" sz="half" idx="10"/>
          </p:nvPr>
        </p:nvSpPr>
        <p:spPr/>
        <p:txBody>
          <a:bodyPr/>
          <a:lstStyle/>
          <a:p>
            <a:fld id="{FCF98664-76FF-421A-9A01-97F6B1200E3F}" type="datetimeFigureOut">
              <a:rPr lang="en-SG" smtClean="0"/>
              <a:t>6/9/2024</a:t>
            </a:fld>
            <a:endParaRPr lang="en-SG"/>
          </a:p>
        </p:txBody>
      </p:sp>
      <p:sp>
        <p:nvSpPr>
          <p:cNvPr id="8" name="Footer Placeholder 7">
            <a:extLst>
              <a:ext uri="{FF2B5EF4-FFF2-40B4-BE49-F238E27FC236}">
                <a16:creationId xmlns:a16="http://schemas.microsoft.com/office/drawing/2014/main" id="{0D95B4BD-4613-81F8-4553-7ECB8EBDB51B}"/>
              </a:ext>
            </a:extLst>
          </p:cNvPr>
          <p:cNvSpPr>
            <a:spLocks noGrp="1"/>
          </p:cNvSpPr>
          <p:nvPr>
            <p:ph type="ftr" sz="quarter" idx="11"/>
          </p:nvPr>
        </p:nvSpPr>
        <p:spPr/>
        <p:txBody>
          <a:bodyPr/>
          <a:lstStyle/>
          <a:p>
            <a:endParaRPr lang="en-SG"/>
          </a:p>
        </p:txBody>
      </p:sp>
      <p:sp>
        <p:nvSpPr>
          <p:cNvPr id="9" name="Slide Number Placeholder 8">
            <a:extLst>
              <a:ext uri="{FF2B5EF4-FFF2-40B4-BE49-F238E27FC236}">
                <a16:creationId xmlns:a16="http://schemas.microsoft.com/office/drawing/2014/main" id="{BB06844E-BCF8-8784-D4F7-52AE8A41FCF3}"/>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5561451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3E359B-5CF2-7E65-E075-637A902E2B2C}"/>
              </a:ext>
            </a:extLst>
          </p:cNvPr>
          <p:cNvSpPr>
            <a:spLocks noGrp="1"/>
          </p:cNvSpPr>
          <p:nvPr>
            <p:ph type="title"/>
          </p:nvPr>
        </p:nvSpPr>
        <p:spPr/>
        <p:txBody>
          <a:bodyPr/>
          <a:lstStyle/>
          <a:p>
            <a:r>
              <a:rPr lang="en-US"/>
              <a:t>Click to edit Master title style</a:t>
            </a:r>
            <a:endParaRPr lang="en-SG"/>
          </a:p>
        </p:txBody>
      </p:sp>
      <p:sp>
        <p:nvSpPr>
          <p:cNvPr id="3" name="Date Placeholder 2">
            <a:extLst>
              <a:ext uri="{FF2B5EF4-FFF2-40B4-BE49-F238E27FC236}">
                <a16:creationId xmlns:a16="http://schemas.microsoft.com/office/drawing/2014/main" id="{EEBBAFA2-DA12-229C-C8AF-C0D27A69B75A}"/>
              </a:ext>
            </a:extLst>
          </p:cNvPr>
          <p:cNvSpPr>
            <a:spLocks noGrp="1"/>
          </p:cNvSpPr>
          <p:nvPr>
            <p:ph type="dt" sz="half" idx="10"/>
          </p:nvPr>
        </p:nvSpPr>
        <p:spPr/>
        <p:txBody>
          <a:bodyPr/>
          <a:lstStyle/>
          <a:p>
            <a:fld id="{FCF98664-76FF-421A-9A01-97F6B1200E3F}" type="datetimeFigureOut">
              <a:rPr lang="en-SG" smtClean="0"/>
              <a:t>6/9/2024</a:t>
            </a:fld>
            <a:endParaRPr lang="en-SG"/>
          </a:p>
        </p:txBody>
      </p:sp>
      <p:sp>
        <p:nvSpPr>
          <p:cNvPr id="4" name="Footer Placeholder 3">
            <a:extLst>
              <a:ext uri="{FF2B5EF4-FFF2-40B4-BE49-F238E27FC236}">
                <a16:creationId xmlns:a16="http://schemas.microsoft.com/office/drawing/2014/main" id="{492B996B-C315-E7E7-1BBC-3CBEC8F5B677}"/>
              </a:ext>
            </a:extLst>
          </p:cNvPr>
          <p:cNvSpPr>
            <a:spLocks noGrp="1"/>
          </p:cNvSpPr>
          <p:nvPr>
            <p:ph type="ftr" sz="quarter" idx="11"/>
          </p:nvPr>
        </p:nvSpPr>
        <p:spPr/>
        <p:txBody>
          <a:bodyPr/>
          <a:lstStyle/>
          <a:p>
            <a:endParaRPr lang="en-SG"/>
          </a:p>
        </p:txBody>
      </p:sp>
      <p:sp>
        <p:nvSpPr>
          <p:cNvPr id="5" name="Slide Number Placeholder 4">
            <a:extLst>
              <a:ext uri="{FF2B5EF4-FFF2-40B4-BE49-F238E27FC236}">
                <a16:creationId xmlns:a16="http://schemas.microsoft.com/office/drawing/2014/main" id="{D76CDD9A-1CAE-D6BD-86E0-7E257A0AE633}"/>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2395207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073C961-F829-FB50-32CE-1E8A7D11137E}"/>
              </a:ext>
            </a:extLst>
          </p:cNvPr>
          <p:cNvSpPr>
            <a:spLocks noGrp="1"/>
          </p:cNvSpPr>
          <p:nvPr>
            <p:ph type="dt" sz="half" idx="10"/>
          </p:nvPr>
        </p:nvSpPr>
        <p:spPr/>
        <p:txBody>
          <a:bodyPr/>
          <a:lstStyle/>
          <a:p>
            <a:fld id="{FCF98664-76FF-421A-9A01-97F6B1200E3F}" type="datetimeFigureOut">
              <a:rPr lang="en-SG" smtClean="0"/>
              <a:t>6/9/2024</a:t>
            </a:fld>
            <a:endParaRPr lang="en-SG"/>
          </a:p>
        </p:txBody>
      </p:sp>
      <p:sp>
        <p:nvSpPr>
          <p:cNvPr id="3" name="Footer Placeholder 2">
            <a:extLst>
              <a:ext uri="{FF2B5EF4-FFF2-40B4-BE49-F238E27FC236}">
                <a16:creationId xmlns:a16="http://schemas.microsoft.com/office/drawing/2014/main" id="{A9EA76B1-2A43-05BF-149E-C8EB16E0F386}"/>
              </a:ext>
            </a:extLst>
          </p:cNvPr>
          <p:cNvSpPr>
            <a:spLocks noGrp="1"/>
          </p:cNvSpPr>
          <p:nvPr>
            <p:ph type="ftr" sz="quarter" idx="11"/>
          </p:nvPr>
        </p:nvSpPr>
        <p:spPr/>
        <p:txBody>
          <a:bodyPr/>
          <a:lstStyle/>
          <a:p>
            <a:endParaRPr lang="en-SG"/>
          </a:p>
        </p:txBody>
      </p:sp>
      <p:sp>
        <p:nvSpPr>
          <p:cNvPr id="4" name="Slide Number Placeholder 3">
            <a:extLst>
              <a:ext uri="{FF2B5EF4-FFF2-40B4-BE49-F238E27FC236}">
                <a16:creationId xmlns:a16="http://schemas.microsoft.com/office/drawing/2014/main" id="{FC567CD2-6E9A-1405-465B-20D6861E1B87}"/>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91280603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BA408F-9B95-E61C-94A1-E1BC2345EAA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SG"/>
          </a:p>
        </p:txBody>
      </p:sp>
      <p:sp>
        <p:nvSpPr>
          <p:cNvPr id="3" name="Content Placeholder 2">
            <a:extLst>
              <a:ext uri="{FF2B5EF4-FFF2-40B4-BE49-F238E27FC236}">
                <a16:creationId xmlns:a16="http://schemas.microsoft.com/office/drawing/2014/main" id="{4F19F2F4-1567-D64B-7862-BD0DEB2ECEF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Text Placeholder 3">
            <a:extLst>
              <a:ext uri="{FF2B5EF4-FFF2-40B4-BE49-F238E27FC236}">
                <a16:creationId xmlns:a16="http://schemas.microsoft.com/office/drawing/2014/main" id="{CF12884E-855A-D64E-4AB8-0DC1EDD836E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DE06C6E-80EB-A79B-E2CE-99D36C9153A6}"/>
              </a:ext>
            </a:extLst>
          </p:cNvPr>
          <p:cNvSpPr>
            <a:spLocks noGrp="1"/>
          </p:cNvSpPr>
          <p:nvPr>
            <p:ph type="dt" sz="half" idx="10"/>
          </p:nvPr>
        </p:nvSpPr>
        <p:spPr/>
        <p:txBody>
          <a:bodyPr/>
          <a:lstStyle/>
          <a:p>
            <a:fld id="{FCF98664-76FF-421A-9A01-97F6B1200E3F}" type="datetimeFigureOut">
              <a:rPr lang="en-SG" smtClean="0"/>
              <a:t>6/9/2024</a:t>
            </a:fld>
            <a:endParaRPr lang="en-SG"/>
          </a:p>
        </p:txBody>
      </p:sp>
      <p:sp>
        <p:nvSpPr>
          <p:cNvPr id="6" name="Footer Placeholder 5">
            <a:extLst>
              <a:ext uri="{FF2B5EF4-FFF2-40B4-BE49-F238E27FC236}">
                <a16:creationId xmlns:a16="http://schemas.microsoft.com/office/drawing/2014/main" id="{FFE42752-F6AE-0533-80B1-C8B1DC71728B}"/>
              </a:ext>
            </a:extLst>
          </p:cNvPr>
          <p:cNvSpPr>
            <a:spLocks noGrp="1"/>
          </p:cNvSpPr>
          <p:nvPr>
            <p:ph type="ftr" sz="quarter" idx="11"/>
          </p:nvPr>
        </p:nvSpPr>
        <p:spPr/>
        <p:txBody>
          <a:bodyPr/>
          <a:lstStyle/>
          <a:p>
            <a:endParaRPr lang="en-SG"/>
          </a:p>
        </p:txBody>
      </p:sp>
      <p:sp>
        <p:nvSpPr>
          <p:cNvPr id="7" name="Slide Number Placeholder 6">
            <a:extLst>
              <a:ext uri="{FF2B5EF4-FFF2-40B4-BE49-F238E27FC236}">
                <a16:creationId xmlns:a16="http://schemas.microsoft.com/office/drawing/2014/main" id="{C1BD42C4-4475-93BC-D3B7-AA834D531CFB}"/>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22273324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23C201-BD48-AC57-15BA-089DFFA84AC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SG"/>
          </a:p>
        </p:txBody>
      </p:sp>
      <p:sp>
        <p:nvSpPr>
          <p:cNvPr id="3" name="Picture Placeholder 2">
            <a:extLst>
              <a:ext uri="{FF2B5EF4-FFF2-40B4-BE49-F238E27FC236}">
                <a16:creationId xmlns:a16="http://schemas.microsoft.com/office/drawing/2014/main" id="{75AAF23C-130B-3C4B-7C24-ECCE0F9F670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SG"/>
          </a:p>
        </p:txBody>
      </p:sp>
      <p:sp>
        <p:nvSpPr>
          <p:cNvPr id="4" name="Text Placeholder 3">
            <a:extLst>
              <a:ext uri="{FF2B5EF4-FFF2-40B4-BE49-F238E27FC236}">
                <a16:creationId xmlns:a16="http://schemas.microsoft.com/office/drawing/2014/main" id="{E1C5B2AD-3C6E-4F51-0EDB-39880422DBE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CCE45D4-AF08-CD59-2309-6BD31364F9A9}"/>
              </a:ext>
            </a:extLst>
          </p:cNvPr>
          <p:cNvSpPr>
            <a:spLocks noGrp="1"/>
          </p:cNvSpPr>
          <p:nvPr>
            <p:ph type="dt" sz="half" idx="10"/>
          </p:nvPr>
        </p:nvSpPr>
        <p:spPr/>
        <p:txBody>
          <a:bodyPr/>
          <a:lstStyle/>
          <a:p>
            <a:fld id="{FCF98664-76FF-421A-9A01-97F6B1200E3F}" type="datetimeFigureOut">
              <a:rPr lang="en-SG" smtClean="0"/>
              <a:t>6/9/2024</a:t>
            </a:fld>
            <a:endParaRPr lang="en-SG"/>
          </a:p>
        </p:txBody>
      </p:sp>
      <p:sp>
        <p:nvSpPr>
          <p:cNvPr id="6" name="Footer Placeholder 5">
            <a:extLst>
              <a:ext uri="{FF2B5EF4-FFF2-40B4-BE49-F238E27FC236}">
                <a16:creationId xmlns:a16="http://schemas.microsoft.com/office/drawing/2014/main" id="{6D988F91-8E09-C4A5-5CFF-5F75EA155ABB}"/>
              </a:ext>
            </a:extLst>
          </p:cNvPr>
          <p:cNvSpPr>
            <a:spLocks noGrp="1"/>
          </p:cNvSpPr>
          <p:nvPr>
            <p:ph type="ftr" sz="quarter" idx="11"/>
          </p:nvPr>
        </p:nvSpPr>
        <p:spPr/>
        <p:txBody>
          <a:bodyPr/>
          <a:lstStyle/>
          <a:p>
            <a:endParaRPr lang="en-SG"/>
          </a:p>
        </p:txBody>
      </p:sp>
      <p:sp>
        <p:nvSpPr>
          <p:cNvPr id="7" name="Slide Number Placeholder 6">
            <a:extLst>
              <a:ext uri="{FF2B5EF4-FFF2-40B4-BE49-F238E27FC236}">
                <a16:creationId xmlns:a16="http://schemas.microsoft.com/office/drawing/2014/main" id="{84BEE16D-BC24-28EC-FF77-98312EEEEE78}"/>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14031690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9F3359A-9FC6-B71F-AB64-086641D9F9D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SG"/>
          </a:p>
        </p:txBody>
      </p:sp>
      <p:sp>
        <p:nvSpPr>
          <p:cNvPr id="3" name="Text Placeholder 2">
            <a:extLst>
              <a:ext uri="{FF2B5EF4-FFF2-40B4-BE49-F238E27FC236}">
                <a16:creationId xmlns:a16="http://schemas.microsoft.com/office/drawing/2014/main" id="{9CE4E9CC-C337-1A16-1559-E053D51E65A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Date Placeholder 3">
            <a:extLst>
              <a:ext uri="{FF2B5EF4-FFF2-40B4-BE49-F238E27FC236}">
                <a16:creationId xmlns:a16="http://schemas.microsoft.com/office/drawing/2014/main" id="{4B508C65-F151-621A-F84E-E3A183A4F61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CF98664-76FF-421A-9A01-97F6B1200E3F}" type="datetimeFigureOut">
              <a:rPr lang="en-SG" smtClean="0"/>
              <a:t>6/9/2024</a:t>
            </a:fld>
            <a:endParaRPr lang="en-SG"/>
          </a:p>
        </p:txBody>
      </p:sp>
      <p:sp>
        <p:nvSpPr>
          <p:cNvPr id="5" name="Footer Placeholder 4">
            <a:extLst>
              <a:ext uri="{FF2B5EF4-FFF2-40B4-BE49-F238E27FC236}">
                <a16:creationId xmlns:a16="http://schemas.microsoft.com/office/drawing/2014/main" id="{DCC08B08-41CD-C1B2-F920-521802A7782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SG"/>
          </a:p>
        </p:txBody>
      </p:sp>
      <p:sp>
        <p:nvSpPr>
          <p:cNvPr id="6" name="Slide Number Placeholder 5">
            <a:extLst>
              <a:ext uri="{FF2B5EF4-FFF2-40B4-BE49-F238E27FC236}">
                <a16:creationId xmlns:a16="http://schemas.microsoft.com/office/drawing/2014/main" id="{9AD2CC1B-6651-6501-ACB0-92FDE974E5E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37099BD-C37F-481C-9432-8537FEA1BAB7}" type="slidenum">
              <a:rPr lang="en-SG" smtClean="0"/>
              <a:t>‹#›</a:t>
            </a:fld>
            <a:endParaRPr lang="en-SG"/>
          </a:p>
        </p:txBody>
      </p:sp>
    </p:spTree>
    <p:extLst>
      <p:ext uri="{BB962C8B-B14F-4D97-AF65-F5344CB8AC3E}">
        <p14:creationId xmlns:p14="http://schemas.microsoft.com/office/powerpoint/2010/main" val="248687465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mailto:reggieo@humanresourcesonline.net" TargetMode="External"/><Relationship Id="rId2" Type="http://schemas.openxmlformats.org/officeDocument/2006/relationships/hyperlink" Target="https://awards.humanresourcesonline.net/employee-experience-awards-th/entry-guidelines/" TargetMode="External"/><Relationship Id="rId1" Type="http://schemas.openxmlformats.org/officeDocument/2006/relationships/slideLayout" Target="../slideLayouts/slideLayout2.xml"/><Relationship Id="rId4" Type="http://schemas.openxmlformats.org/officeDocument/2006/relationships/hyperlink" Target="mailto:abigaela@humanresourcesonline.net"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57E4794B-A4BF-307F-7B5D-0D576665D42F}"/>
              </a:ext>
            </a:extLst>
          </p:cNvPr>
          <p:cNvSpPr txBox="1"/>
          <p:nvPr/>
        </p:nvSpPr>
        <p:spPr>
          <a:xfrm>
            <a:off x="5769420" y="5753729"/>
            <a:ext cx="6624736" cy="338554"/>
          </a:xfrm>
          <a:prstGeom prst="rect">
            <a:avLst/>
          </a:prstGeom>
          <a:noFill/>
        </p:spPr>
        <p:txBody>
          <a:bodyPr wrap="square" rtlCol="0">
            <a:spAutoFit/>
          </a:bodyPr>
          <a:lstStyle/>
          <a:p>
            <a:r>
              <a:rPr lang="en-US" sz="1600" b="1" dirty="0">
                <a:solidFill>
                  <a:schemeClr val="bg1"/>
                </a:solidFill>
                <a:latin typeface="Arial" panose="020B0604020202020204" pitchFamily="34" charset="0"/>
                <a:ea typeface="DIN 2014 Bold" pitchFamily="34" charset="0"/>
                <a:cs typeface="Arial" panose="020B0604020202020204" pitchFamily="34" charset="0"/>
              </a:rPr>
              <a:t>ENTRY FORM</a:t>
            </a:r>
            <a:endParaRPr lang="en-SG" sz="1600" b="1" dirty="0">
              <a:solidFill>
                <a:schemeClr val="bg1"/>
              </a:solidFill>
              <a:latin typeface="Arial" panose="020B0604020202020204" pitchFamily="34" charset="0"/>
              <a:ea typeface="DIN 2014 Bold" pitchFamily="34" charset="0"/>
              <a:cs typeface="Arial" panose="020B0604020202020204" pitchFamily="34" charset="0"/>
            </a:endParaRPr>
          </a:p>
        </p:txBody>
      </p:sp>
    </p:spTree>
    <p:extLst>
      <p:ext uri="{BB962C8B-B14F-4D97-AF65-F5344CB8AC3E}">
        <p14:creationId xmlns:p14="http://schemas.microsoft.com/office/powerpoint/2010/main" val="281992190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542473"/>
            <a:ext cx="11823576" cy="4805061"/>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marL="0" marR="0">
              <a:lnSpc>
                <a:spcPct val="115000"/>
              </a:lnSpc>
              <a:spcBef>
                <a:spcPts val="0"/>
              </a:spcBef>
              <a:spcAft>
                <a:spcPts val="1000"/>
              </a:spcAft>
            </a:pPr>
            <a:r>
              <a:rPr lang="en-AU" sz="1000" b="1" u="sng" dirty="0">
                <a:effectLst/>
                <a:latin typeface="Arial" panose="020B0604020202020204" pitchFamily="34" charset="0"/>
                <a:ea typeface="Calibri" panose="020F0502020204030204" pitchFamily="34" charset="0"/>
                <a:cs typeface="Times New Roman" panose="02020603050405020304" pitchFamily="18" charset="0"/>
              </a:rPr>
              <a:t>Section 4: Learning Points</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This section is for you to summarise your overall entry into concise points focused on the key learning that you have taken away from your workplace transformation journey.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AU" sz="1000" i="1" dirty="0">
                <a:effectLst/>
                <a:latin typeface="Arial" panose="020B0604020202020204" pitchFamily="34" charset="0"/>
                <a:ea typeface="Calibri" panose="020F0502020204030204" pitchFamily="34" charset="0"/>
                <a:cs typeface="Times New Roman" panose="02020603050405020304" pitchFamily="18" charset="0"/>
              </a:rPr>
              <a:t>Here are some prompts to help you get started:</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AU" sz="1000" i="1"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cs typeface="Times New Roman" panose="02020603050405020304" pitchFamily="18" charset="0"/>
              </a:rPr>
              <a:t>Please identify top 3 key takeaways from your transformation strategy. </a:t>
            </a:r>
            <a:endParaRPr lang="en-SG" sz="1000" dirty="0">
              <a:effectLst/>
              <a:latin typeface="Calibri" panose="020F0502020204030204" pitchFamily="34" charset="0"/>
              <a:ea typeface="SimSun" panose="02010600030101010101" pitchFamily="2" charset="-122"/>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cs typeface="Times New Roman" panose="02020603050405020304" pitchFamily="18" charset="0"/>
              </a:rPr>
              <a:t>What were some gaps in your strategy? </a:t>
            </a:r>
            <a:endParaRPr lang="en-SG" sz="1000" dirty="0">
              <a:effectLst/>
              <a:latin typeface="Calibri" panose="020F0502020204030204" pitchFamily="34" charset="0"/>
              <a:ea typeface="SimSun" panose="02010600030101010101" pitchFamily="2" charset="-122"/>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cs typeface="Times New Roman" panose="02020603050405020304" pitchFamily="18" charset="0"/>
              </a:rPr>
              <a:t>What are the strengths that form the foundation of your strategy?</a:t>
            </a:r>
            <a:endParaRPr lang="en-SG" sz="1000" dirty="0">
              <a:effectLst/>
              <a:latin typeface="Calibri" panose="020F0502020204030204" pitchFamily="34" charset="0"/>
              <a:ea typeface="SimSun" panose="02010600030101010101" pitchFamily="2" charset="-122"/>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cs typeface="Times New Roman" panose="02020603050405020304" pitchFamily="18" charset="0"/>
              </a:rPr>
              <a:t>What are the future plans that you have in place to further boost this?</a:t>
            </a:r>
            <a:endParaRPr lang="en-SG" sz="1000" dirty="0">
              <a:effectLst/>
              <a:latin typeface="Calibri" panose="020F0502020204030204" pitchFamily="34" charset="0"/>
              <a:ea typeface="SimSun" panose="02010600030101010101" pitchFamily="2" charset="-122"/>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cs typeface="Times New Roman" panose="02020603050405020304" pitchFamily="18" charset="0"/>
              </a:rPr>
              <a:t>What are some elements of the strategy that you think is unique to your organisation?</a:t>
            </a:r>
            <a:endParaRPr lang="en-SG" sz="1000" dirty="0">
              <a:effectLst/>
              <a:latin typeface="Calibri" panose="020F0502020204030204" pitchFamily="34" charset="0"/>
              <a:ea typeface="SimSun" panose="02010600030101010101" pitchFamily="2" charset="-122"/>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rPr>
              <a:t>Please include some testimonials from peers/senior management/clients.  Feel free to include graphs, charts that will strengthen your business case. </a:t>
            </a:r>
            <a:endParaRPr lang="en-SG" sz="1000" dirty="0">
              <a:effectLst/>
              <a:latin typeface="Times New Roman" panose="02020603050405020304" pitchFamily="18" charset="0"/>
              <a:ea typeface="SimSun" panose="02010600030101010101" pitchFamily="2" charset="-122"/>
            </a:endParaRPr>
          </a:p>
          <a:p>
            <a:pPr marL="0" marR="0">
              <a:spcBef>
                <a:spcPts val="0"/>
              </a:spcBef>
              <a:spcAft>
                <a:spcPts val="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15000"/>
              </a:lnSpc>
              <a:spcBef>
                <a:spcPts val="0"/>
              </a:spcBef>
              <a:spcAft>
                <a:spcPts val="1000"/>
              </a:spcAft>
            </a:pPr>
            <a:r>
              <a:rPr lang="en-AU" sz="1000" b="1" i="1" dirty="0">
                <a:effectLst/>
                <a:latin typeface="Arial" panose="020B0604020202020204" pitchFamily="34" charset="0"/>
                <a:ea typeface="Calibri" panose="020F0502020204030204" pitchFamily="34" charset="0"/>
                <a:cs typeface="Times New Roman" panose="02020603050405020304" pitchFamily="18" charset="0"/>
              </a:rPr>
              <a:t>Please be reminded that the limit for your overall entry form is restricted to 2000 words only. Judges can mark you down for exceeding word limit.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10248022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487055"/>
            <a:ext cx="11823576" cy="4860479"/>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15000"/>
              </a:lnSpc>
              <a:spcAft>
                <a:spcPts val="1000"/>
              </a:spcAft>
            </a:pPr>
            <a:r>
              <a:rPr lang="en-US" sz="1000" b="1" u="sng" dirty="0" err="1">
                <a:effectLst/>
                <a:latin typeface="Arial" panose="020B0604020202020204" pitchFamily="34" charset="0"/>
                <a:ea typeface="Calibri" panose="020F0502020204030204" pitchFamily="34" charset="0"/>
                <a:cs typeface="Times New Roman" panose="02020603050405020304" pitchFamily="18" charset="0"/>
              </a:rPr>
              <a:t>Cont</a:t>
            </a:r>
            <a:r>
              <a:rPr lang="en-US" sz="1000" b="1" u="sng" dirty="0">
                <a:effectLst/>
                <a:latin typeface="Arial" panose="020B0604020202020204" pitchFamily="34" charset="0"/>
                <a:ea typeface="Calibri" panose="020F0502020204030204" pitchFamily="34" charset="0"/>
                <a:cs typeface="Times New Roman" panose="02020603050405020304" pitchFamily="18" charset="0"/>
              </a:rPr>
              <a:t>…</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1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08384626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633491"/>
            <a:ext cx="11823576" cy="4714043"/>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endParaRPr lang="en-US" b="1" kern="1200" dirty="0">
              <a:solidFill>
                <a:schemeClr val="tx1"/>
              </a:solidFill>
              <a:latin typeface="Helvetica CE 55 Roman" panose="02000503040000020004" pitchFamily="2" charset="0"/>
              <a:ea typeface="+mn-ea"/>
              <a:cs typeface="+mn-cs"/>
            </a:endParaRPr>
          </a:p>
          <a:p>
            <a:endParaRPr lang="en-US" b="1" dirty="0">
              <a:latin typeface="Helvetica CE 55 Roman" panose="02000503040000020004" pitchFamily="2" charset="0"/>
            </a:endParaRPr>
          </a:p>
          <a:p>
            <a:endParaRPr lang="en-US" b="1" kern="1200" dirty="0">
              <a:solidFill>
                <a:schemeClr val="tx1"/>
              </a:solidFill>
              <a:latin typeface="Helvetica CE 55 Roman" panose="02000503040000020004" pitchFamily="2" charset="0"/>
              <a:ea typeface="+mn-ea"/>
              <a:cs typeface="+mn-cs"/>
            </a:endParaRPr>
          </a:p>
          <a:p>
            <a:endParaRPr lang="en-US" b="1" dirty="0">
              <a:latin typeface="Arial" panose="020B0604020202020204" pitchFamily="34" charset="0"/>
              <a:cs typeface="Arial" panose="020B0604020202020204" pitchFamily="34" charset="0"/>
            </a:endParaRPr>
          </a:p>
          <a:p>
            <a:r>
              <a:rPr lang="en-US" b="1" kern="1200" dirty="0">
                <a:solidFill>
                  <a:schemeClr val="tx1"/>
                </a:solidFill>
                <a:latin typeface="Arial" panose="020B0604020202020204" pitchFamily="34" charset="0"/>
                <a:cs typeface="Arial" panose="020B0604020202020204" pitchFamily="34" charset="0"/>
              </a:rPr>
              <a:t>DECLARATION </a:t>
            </a:r>
          </a:p>
          <a:p>
            <a:r>
              <a:rPr lang="en-US" b="1" kern="1200" dirty="0">
                <a:solidFill>
                  <a:schemeClr val="tx1"/>
                </a:solidFill>
                <a:latin typeface="Arial" panose="020B0604020202020204" pitchFamily="34" charset="0"/>
                <a:cs typeface="Arial" panose="020B0604020202020204" pitchFamily="34" charset="0"/>
              </a:rPr>
              <a:t> </a:t>
            </a:r>
          </a:p>
          <a:p>
            <a:r>
              <a:rPr lang="en-US" b="1" kern="1200" dirty="0">
                <a:solidFill>
                  <a:schemeClr val="tx1"/>
                </a:solidFill>
                <a:latin typeface="Arial" panose="020B0604020202020204" pitchFamily="34" charset="0"/>
                <a:cs typeface="Arial" panose="020B0604020202020204" pitchFamily="34" charset="0"/>
                <a:sym typeface="Wingdings 2"/>
              </a:rPr>
              <a:t></a:t>
            </a:r>
            <a:r>
              <a:rPr lang="en-US" b="0" kern="1200" dirty="0">
                <a:solidFill>
                  <a:schemeClr val="tx1"/>
                </a:solidFill>
                <a:latin typeface="Arial" panose="020B0604020202020204" pitchFamily="34" charset="0"/>
                <a:cs typeface="Arial" panose="020B0604020202020204" pitchFamily="34" charset="0"/>
              </a:rPr>
              <a:t> </a:t>
            </a:r>
            <a:r>
              <a:rPr lang="en-US" b="0" i="0" kern="1200" dirty="0">
                <a:solidFill>
                  <a:schemeClr val="tx1"/>
                </a:solidFill>
                <a:latin typeface="Arial" panose="020B0604020202020204" pitchFamily="34" charset="0"/>
                <a:cs typeface="Arial" panose="020B0604020202020204" pitchFamily="34" charset="0"/>
              </a:rPr>
              <a:t>I agree to the terms and conditions and declare that this entry form is eligible for entry. I confirm all facts and figures contained within are accurate and true. I will be available should the judging panel wish to clarify any information within this entry form.</a:t>
            </a:r>
          </a:p>
          <a:p>
            <a:endParaRPr lang="en-AU" b="1" kern="1200" dirty="0">
              <a:solidFill>
                <a:schemeClr val="tx1"/>
              </a:solidFill>
              <a:latin typeface="Arial" panose="020B0604020202020204" pitchFamily="34" charset="0"/>
              <a:cs typeface="Arial" panose="020B0604020202020204" pitchFamily="34" charset="0"/>
            </a:endParaRPr>
          </a:p>
          <a:p>
            <a:pPr algn="ctr"/>
            <a:r>
              <a:rPr lang="en-AU" b="1" kern="1200" dirty="0">
                <a:solidFill>
                  <a:schemeClr val="tx1"/>
                </a:solidFill>
                <a:latin typeface="Arial" panose="020B0604020202020204" pitchFamily="34" charset="0"/>
                <a:cs typeface="Arial" panose="020B0604020202020204" pitchFamily="34" charset="0"/>
              </a:rPr>
              <a:t>-THE END- </a:t>
            </a:r>
            <a:endParaRPr lang="en-US" b="1" kern="1200" dirty="0">
              <a:solidFill>
                <a:schemeClr val="tx1"/>
              </a:solidFill>
              <a:latin typeface="Arial" panose="020B0604020202020204" pitchFamily="34" charset="0"/>
              <a:cs typeface="Arial" panose="020B0604020202020204" pitchFamily="34"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1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91117783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Table 8">
            <a:extLst>
              <a:ext uri="{FF2B5EF4-FFF2-40B4-BE49-F238E27FC236}">
                <a16:creationId xmlns:a16="http://schemas.microsoft.com/office/drawing/2014/main" id="{902DE7B1-1DEF-488F-236F-62EEF6F28979}"/>
              </a:ext>
            </a:extLst>
          </p:cNvPr>
          <p:cNvGraphicFramePr>
            <a:graphicFrameLocks noGrp="1"/>
          </p:cNvGraphicFramePr>
          <p:nvPr>
            <p:extLst>
              <p:ext uri="{D42A27DB-BD31-4B8C-83A1-F6EECF244321}">
                <p14:modId xmlns:p14="http://schemas.microsoft.com/office/powerpoint/2010/main" val="1572484964"/>
              </p:ext>
            </p:extLst>
          </p:nvPr>
        </p:nvGraphicFramePr>
        <p:xfrm>
          <a:off x="2032000" y="3610001"/>
          <a:ext cx="8128000" cy="1354773"/>
        </p:xfrm>
        <a:graphic>
          <a:graphicData uri="http://schemas.openxmlformats.org/drawingml/2006/table">
            <a:tbl>
              <a:tblPr firstRow="1" bandRow="1">
                <a:tableStyleId>{5C22544A-7EE6-4342-B048-85BDC9FD1C3A}</a:tableStyleId>
              </a:tblPr>
              <a:tblGrid>
                <a:gridCol w="4064000">
                  <a:extLst>
                    <a:ext uri="{9D8B030D-6E8A-4147-A177-3AD203B41FA5}">
                      <a16:colId xmlns:a16="http://schemas.microsoft.com/office/drawing/2014/main" val="2365144665"/>
                    </a:ext>
                  </a:extLst>
                </a:gridCol>
                <a:gridCol w="4064000">
                  <a:extLst>
                    <a:ext uri="{9D8B030D-6E8A-4147-A177-3AD203B41FA5}">
                      <a16:colId xmlns:a16="http://schemas.microsoft.com/office/drawing/2014/main" val="168321977"/>
                    </a:ext>
                  </a:extLst>
                </a:gridCol>
              </a:tblGrid>
              <a:tr h="0">
                <a:tc>
                  <a:txBody>
                    <a:bodyPr/>
                    <a:lstStyle/>
                    <a:p>
                      <a:pPr>
                        <a:lnSpc>
                          <a:spcPct val="115000"/>
                        </a:lnSpc>
                        <a:spcBef>
                          <a:spcPts val="1200"/>
                        </a:spcBef>
                        <a:spcAft>
                          <a:spcPts val="1000"/>
                        </a:spcAft>
                      </a:pPr>
                      <a:r>
                        <a:rPr lang="en-US" sz="1200" b="1" dirty="0">
                          <a:solidFill>
                            <a:srgbClr val="000000"/>
                          </a:solidFill>
                          <a:effectLst/>
                          <a:latin typeface="Arial" panose="020B0604020202020204" pitchFamily="34" charset="0"/>
                          <a:ea typeface="Calibri" panose="020F0502020204030204" pitchFamily="34" charset="0"/>
                          <a:cs typeface="Arial" panose="020B0604020202020204" pitchFamily="34" charset="0"/>
                        </a:rPr>
                        <a:t>Company Name* </a:t>
                      </a:r>
                      <a:br>
                        <a:rPr lang="en-US" sz="1200" b="1" dirty="0">
                          <a:solidFill>
                            <a:srgbClr val="000000"/>
                          </a:solidFill>
                          <a:effectLst/>
                          <a:latin typeface="Arial" panose="020B0604020202020204" pitchFamily="34" charset="0"/>
                          <a:ea typeface="Calibri" panose="020F0502020204030204" pitchFamily="34" charset="0"/>
                          <a:cs typeface="Arial" panose="020B0604020202020204" pitchFamily="34" charset="0"/>
                        </a:rPr>
                      </a:br>
                      <a:r>
                        <a:rPr lang="en-US" sz="1200" b="0" i="1" dirty="0">
                          <a:solidFill>
                            <a:srgbClr val="000000"/>
                          </a:solidFill>
                          <a:effectLst/>
                          <a:latin typeface="Arial" panose="020B0604020202020204" pitchFamily="34" charset="0"/>
                          <a:ea typeface="Calibri" panose="020F0502020204030204" pitchFamily="34" charset="0"/>
                          <a:cs typeface="Arial" panose="020B0604020202020204" pitchFamily="34" charset="0"/>
                        </a:rPr>
                        <a:t>(to be used for all marketing collaterals and on the trophy should you win)</a:t>
                      </a:r>
                      <a:endParaRPr lang="en-SG" sz="1600" b="0" i="1"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450215" indent="180340" algn="l">
                        <a:lnSpc>
                          <a:spcPct val="115000"/>
                        </a:lnSpc>
                        <a:spcBef>
                          <a:spcPts val="1200"/>
                        </a:spcBef>
                        <a:spcAft>
                          <a:spcPts val="1000"/>
                        </a:spcAft>
                      </a:pPr>
                      <a:endParaRPr lang="en-SG"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424509326"/>
                  </a:ext>
                </a:extLst>
              </a:tr>
              <a:tr h="370840">
                <a:tc>
                  <a:txBody>
                    <a:bodyPr/>
                    <a:lstStyle/>
                    <a:p>
                      <a:pPr>
                        <a:lnSpc>
                          <a:spcPct val="115000"/>
                        </a:lnSpc>
                        <a:spcAft>
                          <a:spcPts val="1000"/>
                        </a:spcAft>
                      </a:pPr>
                      <a:r>
                        <a:rPr lang="en-AU" sz="1200" b="1" dirty="0">
                          <a:solidFill>
                            <a:srgbClr val="000000"/>
                          </a:solidFill>
                          <a:effectLst/>
                          <a:latin typeface="Arial" panose="020B0604020202020204" pitchFamily="34" charset="0"/>
                          <a:ea typeface="Calibri" panose="020F0502020204030204" pitchFamily="34" charset="0"/>
                          <a:cs typeface="Arial" panose="020B0604020202020204" pitchFamily="34" charset="0"/>
                        </a:rPr>
                        <a:t>Country</a:t>
                      </a:r>
                      <a:endParaRPr lang="en-SG"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450215" indent="180340" algn="ctr">
                        <a:lnSpc>
                          <a:spcPct val="115000"/>
                        </a:lnSpc>
                        <a:spcAft>
                          <a:spcPts val="1000"/>
                        </a:spcAft>
                      </a:pPr>
                      <a:r>
                        <a:rPr lang="en-AU" sz="1200" dirty="0">
                          <a:solidFill>
                            <a:srgbClr val="808080"/>
                          </a:solidFill>
                          <a:effectLst/>
                          <a:highlight>
                            <a:srgbClr val="D3D3D3"/>
                          </a:highlight>
                          <a:latin typeface="Arial" panose="020B0604020202020204" pitchFamily="34" charset="0"/>
                          <a:ea typeface="Calibri" panose="020F0502020204030204" pitchFamily="34" charset="0"/>
                          <a:cs typeface="Arial" panose="020B0604020202020204" pitchFamily="34" charset="0"/>
                        </a:rPr>
                        <a:t>Thailand</a:t>
                      </a:r>
                      <a:endParaRPr lang="en-SG"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207605458"/>
                  </a:ext>
                </a:extLst>
              </a:tr>
              <a:tr h="370840">
                <a:tc>
                  <a:txBody>
                    <a:bodyPr/>
                    <a:lstStyle/>
                    <a:p>
                      <a:pPr>
                        <a:lnSpc>
                          <a:spcPct val="115000"/>
                        </a:lnSpc>
                        <a:spcAft>
                          <a:spcPts val="1000"/>
                        </a:spcAft>
                      </a:pPr>
                      <a:r>
                        <a:rPr lang="en-AU" sz="1200" b="1" dirty="0">
                          <a:solidFill>
                            <a:srgbClr val="000000"/>
                          </a:solidFill>
                          <a:effectLst/>
                          <a:latin typeface="Arial" panose="020B0604020202020204" pitchFamily="34" charset="0"/>
                          <a:ea typeface="Calibri" panose="020F0502020204030204" pitchFamily="34" charset="0"/>
                          <a:cs typeface="Arial" panose="020B0604020202020204" pitchFamily="34" charset="0"/>
                        </a:rPr>
                        <a:t>Category</a:t>
                      </a:r>
                      <a:endParaRPr lang="en-SG"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450215" indent="180340" algn="ctr">
                        <a:lnSpc>
                          <a:spcPct val="115000"/>
                        </a:lnSpc>
                        <a:spcBef>
                          <a:spcPts val="200"/>
                        </a:spcBef>
                        <a:spcAft>
                          <a:spcPts val="1000"/>
                        </a:spcAft>
                      </a:pPr>
                      <a:endParaRPr lang="en-SG"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656980662"/>
                  </a:ext>
                </a:extLst>
              </a:tr>
            </a:tbl>
          </a:graphicData>
        </a:graphic>
      </p:graphicFrame>
      <p:sp>
        <p:nvSpPr>
          <p:cNvPr id="12" name="TextBox 11">
            <a:extLst>
              <a:ext uri="{FF2B5EF4-FFF2-40B4-BE49-F238E27FC236}">
                <a16:creationId xmlns:a16="http://schemas.microsoft.com/office/drawing/2014/main" id="{43A6A5AC-3B7A-293A-8008-516551DFD4AB}"/>
              </a:ext>
            </a:extLst>
          </p:cNvPr>
          <p:cNvSpPr txBox="1"/>
          <p:nvPr/>
        </p:nvSpPr>
        <p:spPr>
          <a:xfrm>
            <a:off x="806019" y="1555228"/>
            <a:ext cx="10579962" cy="1692771"/>
          </a:xfrm>
          <a:prstGeom prst="rect">
            <a:avLst/>
          </a:prstGeom>
          <a:noFill/>
        </p:spPr>
        <p:txBody>
          <a:bodyPr wrap="square">
            <a:spAutoFit/>
          </a:bodyPr>
          <a:lstStyle/>
          <a:p>
            <a:pPr algn="ctr"/>
            <a:r>
              <a:rPr lang="en-US" sz="3200" b="1" dirty="0">
                <a:solidFill>
                  <a:schemeClr val="accent2">
                    <a:lumMod val="75000"/>
                  </a:schemeClr>
                </a:solidFill>
                <a:latin typeface="Arial" panose="020B0604020202020204" pitchFamily="34" charset="0"/>
                <a:cs typeface="Arial" panose="020B0604020202020204" pitchFamily="34" charset="0"/>
              </a:rPr>
              <a:t>AWARD ENTRY FORM</a:t>
            </a:r>
          </a:p>
          <a:p>
            <a:pPr algn="ctr"/>
            <a:endParaRPr lang="en-US" dirty="0">
              <a:latin typeface="Arial" panose="020B0604020202020204" pitchFamily="34" charset="0"/>
              <a:cs typeface="Arial" panose="020B0604020202020204" pitchFamily="34" charset="0"/>
            </a:endParaRPr>
          </a:p>
          <a:p>
            <a:pPr algn="ctr"/>
            <a:r>
              <a:rPr lang="en-US" dirty="0">
                <a:latin typeface="Arial" panose="020B0604020202020204" pitchFamily="34" charset="0"/>
                <a:cs typeface="Arial" panose="020B0604020202020204" pitchFamily="34" charset="0"/>
              </a:rPr>
              <a:t>It is the responsibility of the entrant to ensure that all information provided in this entry form is true and correct. No changes, including the company name that is to be used for marketing collaterals and the trophy, will be accepted by the </a:t>
            </a:r>
            <a:r>
              <a:rPr lang="en-US" dirty="0" err="1">
                <a:latin typeface="Arial" panose="020B0604020202020204" pitchFamily="34" charset="0"/>
                <a:cs typeface="Arial" panose="020B0604020202020204" pitchFamily="34" charset="0"/>
              </a:rPr>
              <a:t>organiser</a:t>
            </a:r>
            <a:r>
              <a:rPr lang="en-US" dirty="0">
                <a:latin typeface="Arial" panose="020B0604020202020204" pitchFamily="34" charset="0"/>
                <a:cs typeface="Arial" panose="020B0604020202020204" pitchFamily="34" charset="0"/>
              </a:rPr>
              <a:t> once the entry form has been submitted.</a:t>
            </a:r>
          </a:p>
        </p:txBody>
      </p:sp>
    </p:spTree>
    <p:extLst>
      <p:ext uri="{BB962C8B-B14F-4D97-AF65-F5344CB8AC3E}">
        <p14:creationId xmlns:p14="http://schemas.microsoft.com/office/powerpoint/2010/main" val="177631627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a:extLst>
              <a:ext uri="{FF2B5EF4-FFF2-40B4-BE49-F238E27FC236}">
                <a16:creationId xmlns:a16="http://schemas.microsoft.com/office/drawing/2014/main" id="{43A6A5AC-3B7A-293A-8008-516551DFD4AB}"/>
              </a:ext>
            </a:extLst>
          </p:cNvPr>
          <p:cNvSpPr txBox="1"/>
          <p:nvPr/>
        </p:nvSpPr>
        <p:spPr>
          <a:xfrm>
            <a:off x="619588" y="1604907"/>
            <a:ext cx="11098936" cy="3539430"/>
          </a:xfrm>
          <a:prstGeom prst="rect">
            <a:avLst/>
          </a:prstGeom>
          <a:noFill/>
        </p:spPr>
        <p:txBody>
          <a:bodyPr wrap="square">
            <a:spAutoFit/>
          </a:bodyPr>
          <a:lstStyle/>
          <a:p>
            <a:r>
              <a:rPr lang="en-US" sz="1400" b="1" u="sng" dirty="0">
                <a:solidFill>
                  <a:schemeClr val="accent2">
                    <a:lumMod val="75000"/>
                  </a:schemeClr>
                </a:solidFill>
                <a:latin typeface="Arial" panose="020B0604020202020204" pitchFamily="34" charset="0"/>
                <a:cs typeface="Arial" panose="020B0604020202020204" pitchFamily="34" charset="0"/>
              </a:rPr>
              <a:t>GUIDELINES</a:t>
            </a:r>
            <a:endParaRPr lang="en-US" sz="1400" dirty="0">
              <a:solidFill>
                <a:schemeClr val="accent2">
                  <a:lumMod val="75000"/>
                </a:schemeClr>
              </a:solidFill>
              <a:latin typeface="Arial" panose="020B0604020202020204" pitchFamily="34" charset="0"/>
              <a:cs typeface="Arial" panose="020B0604020202020204" pitchFamily="34" charset="0"/>
            </a:endParaRPr>
          </a:p>
          <a:p>
            <a:pPr marL="342900" indent="-342900">
              <a:buFont typeface="+mj-lt"/>
              <a:buAutoNum type="arabicPeriod"/>
            </a:pPr>
            <a:r>
              <a:rPr lang="en-US" sz="1400" dirty="0">
                <a:latin typeface="Arial" panose="020B0604020202020204" pitchFamily="34" charset="0"/>
                <a:cs typeface="Arial" panose="020B0604020202020204" pitchFamily="34" charset="0"/>
              </a:rPr>
              <a:t>Please refer to the Employee Experience Awards Thailand 2025 entry guidelines document  for entry criteria and other specific requirements.</a:t>
            </a:r>
          </a:p>
          <a:p>
            <a:pPr marL="342900" indent="-342900">
              <a:buFont typeface="+mj-lt"/>
              <a:buAutoNum type="arabicPeriod"/>
            </a:pPr>
            <a:r>
              <a:rPr lang="en-US" sz="1400" dirty="0">
                <a:latin typeface="Arial" panose="020B0604020202020204" pitchFamily="34" charset="0"/>
                <a:cs typeface="Arial" panose="020B0604020202020204" pitchFamily="34" charset="0"/>
              </a:rPr>
              <a:t>Any sensitive or confidential information which is to be used for judging purposes only should be highlighted in red.</a:t>
            </a:r>
          </a:p>
          <a:p>
            <a:pPr marL="342900" indent="-342900">
              <a:buFont typeface="+mj-lt"/>
              <a:buAutoNum type="arabicPeriod"/>
            </a:pPr>
            <a:r>
              <a:rPr lang="en-GB" sz="1400" dirty="0">
                <a:latin typeface="Arial" panose="020B0604020202020204" pitchFamily="34" charset="0"/>
                <a:cs typeface="Arial" panose="020B0604020202020204" pitchFamily="34" charset="0"/>
              </a:rPr>
              <a:t>Refrain from using your own entry template with your company branding, and only use what is provided.</a:t>
            </a:r>
          </a:p>
          <a:p>
            <a:pPr marL="342900" indent="-342900">
              <a:buFont typeface="+mj-lt"/>
              <a:buAutoNum type="arabicPeriod"/>
            </a:pPr>
            <a:r>
              <a:rPr lang="en-US" sz="1400" dirty="0">
                <a:latin typeface="Arial" panose="020B0604020202020204" pitchFamily="34" charset="0"/>
                <a:cs typeface="Arial" panose="020B0604020202020204" pitchFamily="34" charset="0"/>
              </a:rPr>
              <a:t>Please use only 10-point font size, Arial. Please be reminded that the limit for your overall entry form is restricted to 2000 words only. Judges can mark you down for exceeding word limit.</a:t>
            </a:r>
          </a:p>
          <a:p>
            <a:pPr marL="342900" indent="-342900">
              <a:buFont typeface="+mj-lt"/>
              <a:buAutoNum type="arabicPeriod"/>
            </a:pPr>
            <a:r>
              <a:rPr lang="en-US" sz="1400" dirty="0">
                <a:latin typeface="Arial" panose="020B0604020202020204" pitchFamily="34" charset="0"/>
                <a:cs typeface="Arial" panose="020B0604020202020204" pitchFamily="34" charset="0"/>
              </a:rPr>
              <a:t>Please take note that we will omit Inc, Corporation, Pte. Ltd, PT, </a:t>
            </a:r>
            <a:r>
              <a:rPr lang="en-US" sz="1400" dirty="0" err="1">
                <a:latin typeface="Arial" panose="020B0604020202020204" pitchFamily="34" charset="0"/>
                <a:cs typeface="Arial" panose="020B0604020202020204" pitchFamily="34" charset="0"/>
              </a:rPr>
              <a:t>Berhad</a:t>
            </a:r>
            <a:r>
              <a:rPr lang="en-US" sz="1400" dirty="0">
                <a:latin typeface="Arial" panose="020B0604020202020204" pitchFamily="34" charset="0"/>
                <a:cs typeface="Arial" panose="020B0604020202020204" pitchFamily="34" charset="0"/>
              </a:rPr>
              <a:t>, </a:t>
            </a:r>
            <a:r>
              <a:rPr lang="en-US" sz="1400" dirty="0" err="1">
                <a:latin typeface="Arial" panose="020B0604020202020204" pitchFamily="34" charset="0"/>
                <a:cs typeface="Arial" panose="020B0604020202020204" pitchFamily="34" charset="0"/>
              </a:rPr>
              <a:t>Sdn</a:t>
            </a:r>
            <a:r>
              <a:rPr lang="en-US" sz="1400" dirty="0">
                <a:latin typeface="Arial" panose="020B0604020202020204" pitchFamily="34" charset="0"/>
                <a:cs typeface="Arial" panose="020B0604020202020204" pitchFamily="34" charset="0"/>
              </a:rPr>
              <a:t>. </a:t>
            </a:r>
            <a:r>
              <a:rPr lang="en-US" sz="1400" dirty="0" err="1">
                <a:latin typeface="Arial" panose="020B0604020202020204" pitchFamily="34" charset="0"/>
                <a:cs typeface="Arial" panose="020B0604020202020204" pitchFamily="34" charset="0"/>
              </a:rPr>
              <a:t>Bhd</a:t>
            </a:r>
            <a:r>
              <a:rPr lang="en-US" sz="1400" dirty="0">
                <a:latin typeface="Arial" panose="020B0604020202020204" pitchFamily="34" charset="0"/>
                <a:cs typeface="Arial" panose="020B0604020202020204" pitchFamily="34" charset="0"/>
              </a:rPr>
              <a:t> and </a:t>
            </a:r>
            <a:r>
              <a:rPr lang="en-US" sz="1400" dirty="0" err="1">
                <a:latin typeface="Arial" panose="020B0604020202020204" pitchFamily="34" charset="0"/>
                <a:cs typeface="Arial" panose="020B0604020202020204" pitchFamily="34" charset="0"/>
              </a:rPr>
              <a:t>etc</a:t>
            </a:r>
            <a:r>
              <a:rPr lang="en-US" sz="1400" dirty="0">
                <a:latin typeface="Arial" panose="020B0604020202020204" pitchFamily="34" charset="0"/>
                <a:cs typeface="Arial" panose="020B0604020202020204" pitchFamily="34" charset="0"/>
              </a:rPr>
              <a:t> in order to follow our editorial design guidelines in all marketing collaterals including trophy.</a:t>
            </a:r>
          </a:p>
          <a:p>
            <a:endParaRPr lang="en-US" sz="1400" dirty="0">
              <a:solidFill>
                <a:schemeClr val="accent2">
                  <a:lumMod val="75000"/>
                </a:schemeClr>
              </a:solidFill>
              <a:latin typeface="Arial" panose="020B0604020202020204" pitchFamily="34" charset="0"/>
              <a:cs typeface="Arial" panose="020B0604020202020204" pitchFamily="34" charset="0"/>
            </a:endParaRPr>
          </a:p>
          <a:p>
            <a:r>
              <a:rPr lang="en-US" sz="1400" b="1" u="sng" dirty="0">
                <a:solidFill>
                  <a:schemeClr val="accent2">
                    <a:lumMod val="75000"/>
                  </a:schemeClr>
                </a:solidFill>
                <a:latin typeface="Arial" panose="020B0604020202020204" pitchFamily="34" charset="0"/>
                <a:cs typeface="Arial" panose="020B0604020202020204" pitchFamily="34" charset="0"/>
              </a:rPr>
              <a:t>HOW TO SUBMIT:</a:t>
            </a:r>
          </a:p>
          <a:p>
            <a:pPr marL="342900" indent="-342900">
              <a:buFont typeface="+mj-lt"/>
              <a:buAutoNum type="arabicPeriod"/>
            </a:pPr>
            <a:r>
              <a:rPr lang="en-US" sz="1400" dirty="0">
                <a:latin typeface="Arial" panose="020B0604020202020204" pitchFamily="34" charset="0"/>
                <a:cs typeface="Arial" panose="020B0604020202020204" pitchFamily="34" charset="0"/>
              </a:rPr>
              <a:t>Once you are ready to submit your nomination, please save this file as a PDF document.</a:t>
            </a:r>
          </a:p>
          <a:p>
            <a:pPr marL="342900" indent="-342900">
              <a:buFont typeface="+mj-lt"/>
              <a:buAutoNum type="arabicPeriod"/>
            </a:pPr>
            <a:r>
              <a:rPr lang="en-US" sz="1400" dirty="0">
                <a:latin typeface="Arial" panose="020B0604020202020204" pitchFamily="34" charset="0"/>
                <a:cs typeface="Arial" panose="020B0604020202020204" pitchFamily="34" charset="0"/>
              </a:rPr>
              <a:t>Remember to prepare and upload your supporting documents and images, if any, on the online submission page.</a:t>
            </a:r>
          </a:p>
          <a:p>
            <a:pPr marL="342900" indent="-342900">
              <a:buFont typeface="+mj-lt"/>
              <a:buAutoNum type="arabicPeriod"/>
            </a:pPr>
            <a:r>
              <a:rPr lang="en-US" sz="1400" dirty="0">
                <a:latin typeface="Arial" panose="020B0604020202020204" pitchFamily="34" charset="0"/>
                <a:cs typeface="Arial" panose="020B0604020202020204" pitchFamily="34" charset="0"/>
              </a:rPr>
              <a:t>Upload this core award entry form document along with the supporting documents and images, if any, </a:t>
            </a:r>
            <a:r>
              <a:rPr lang="en-US" sz="1400" b="1" dirty="0">
                <a:highlight>
                  <a:srgbClr val="FFFF00"/>
                </a:highlight>
                <a:latin typeface="Arial" panose="020B0604020202020204" pitchFamily="34" charset="0"/>
                <a:cs typeface="Arial" panose="020B0604020202020204" pitchFamily="34" charset="0"/>
                <a:hlinkClick r:id="rId2"/>
              </a:rPr>
              <a:t>here.</a:t>
            </a:r>
            <a:endParaRPr lang="en-US" sz="1400" b="1" dirty="0">
              <a:highlight>
                <a:srgbClr val="FFFF00"/>
              </a:highlight>
              <a:latin typeface="Arial" panose="020B0604020202020204" pitchFamily="34" charset="0"/>
              <a:cs typeface="Arial" panose="020B0604020202020204" pitchFamily="34" charset="0"/>
            </a:endParaRPr>
          </a:p>
          <a:p>
            <a:pPr marL="342900" indent="-342900">
              <a:buFont typeface="+mj-lt"/>
              <a:buAutoNum type="arabicPeriod"/>
            </a:pPr>
            <a:endParaRPr lang="en-US" sz="1400" dirty="0">
              <a:solidFill>
                <a:schemeClr val="accent2">
                  <a:lumMod val="75000"/>
                </a:schemeClr>
              </a:solidFill>
              <a:latin typeface="Arial" panose="020B0604020202020204" pitchFamily="34" charset="0"/>
              <a:cs typeface="Arial" panose="020B0604020202020204" pitchFamily="34" charset="0"/>
            </a:endParaRPr>
          </a:p>
          <a:p>
            <a:endParaRPr lang="en-US" sz="1400" b="1" u="sng" dirty="0">
              <a:solidFill>
                <a:schemeClr val="accent2">
                  <a:lumMod val="75000"/>
                </a:schemeClr>
              </a:solidFill>
              <a:latin typeface="Arial" panose="020B0604020202020204" pitchFamily="34" charset="0"/>
              <a:cs typeface="Arial" panose="020B0604020202020204" pitchFamily="34" charset="0"/>
            </a:endParaRPr>
          </a:p>
        </p:txBody>
      </p:sp>
      <p:sp>
        <p:nvSpPr>
          <p:cNvPr id="2" name="TextBox 1">
            <a:extLst>
              <a:ext uri="{FF2B5EF4-FFF2-40B4-BE49-F238E27FC236}">
                <a16:creationId xmlns:a16="http://schemas.microsoft.com/office/drawing/2014/main" id="{CBC311DD-24EE-D199-E08F-02F1C7FDB0B4}"/>
              </a:ext>
            </a:extLst>
          </p:cNvPr>
          <p:cNvSpPr txBox="1"/>
          <p:nvPr/>
        </p:nvSpPr>
        <p:spPr>
          <a:xfrm>
            <a:off x="619588" y="4719843"/>
            <a:ext cx="10745098" cy="2893100"/>
          </a:xfrm>
          <a:prstGeom prst="rect">
            <a:avLst/>
          </a:prstGeom>
          <a:noFill/>
        </p:spPr>
        <p:txBody>
          <a:bodyPr wrap="square" numCol="2">
            <a:spAutoFit/>
          </a:bodyPr>
          <a:lstStyle/>
          <a:p>
            <a:r>
              <a:rPr lang="en-US" sz="1400" b="1" u="sng" dirty="0">
                <a:solidFill>
                  <a:schemeClr val="accent2">
                    <a:lumMod val="75000"/>
                  </a:schemeClr>
                </a:solidFill>
                <a:latin typeface="Arial" panose="020B0604020202020204" pitchFamily="34" charset="0"/>
                <a:cs typeface="Arial" panose="020B0604020202020204" pitchFamily="34" charset="0"/>
              </a:rPr>
              <a:t>CONTACT US:</a:t>
            </a:r>
            <a:br>
              <a:rPr lang="en-US" sz="1400" b="1" u="sng" dirty="0">
                <a:solidFill>
                  <a:schemeClr val="accent2">
                    <a:lumMod val="75000"/>
                  </a:schemeClr>
                </a:solidFill>
                <a:latin typeface="Arial" panose="020B0604020202020204" pitchFamily="34" charset="0"/>
                <a:cs typeface="Arial" panose="020B0604020202020204" pitchFamily="34" charset="0"/>
              </a:rPr>
            </a:br>
            <a:br>
              <a:rPr lang="en-US" sz="1400" b="1" u="sng" dirty="0">
                <a:solidFill>
                  <a:schemeClr val="accent2">
                    <a:lumMod val="75000"/>
                  </a:schemeClr>
                </a:solidFill>
                <a:latin typeface="Arial" panose="020B0604020202020204" pitchFamily="34" charset="0"/>
                <a:cs typeface="Arial" panose="020B0604020202020204" pitchFamily="34" charset="0"/>
              </a:rPr>
            </a:br>
            <a:r>
              <a:rPr lang="en-SG" sz="1400" b="1" i="0" u="none" strike="noStrike" dirty="0">
                <a:solidFill>
                  <a:srgbClr val="000000"/>
                </a:solidFill>
                <a:effectLst/>
                <a:latin typeface="Arial" panose="020B0604020202020204" pitchFamily="34" charset="0"/>
                <a:cs typeface="Arial" panose="020B0604020202020204" pitchFamily="34" charset="0"/>
              </a:rPr>
              <a:t>Reggie Ola</a:t>
            </a:r>
            <a:r>
              <a:rPr lang="en-SG" sz="1400" b="0" i="0" dirty="0">
                <a:solidFill>
                  <a:srgbClr val="000000"/>
                </a:solidFill>
                <a:effectLst/>
                <a:latin typeface="Arial" panose="020B0604020202020204" pitchFamily="34" charset="0"/>
                <a:cs typeface="Arial" panose="020B0604020202020204" pitchFamily="34" charset="0"/>
              </a:rPr>
              <a:t> </a:t>
            </a:r>
            <a:br>
              <a:rPr lang="en-SG" sz="1400" b="0" i="0" dirty="0">
                <a:solidFill>
                  <a:srgbClr val="000000"/>
                </a:solidFill>
                <a:effectLst/>
                <a:latin typeface="Arial" panose="020B0604020202020204" pitchFamily="34" charset="0"/>
                <a:cs typeface="Arial" panose="020B0604020202020204" pitchFamily="34" charset="0"/>
              </a:rPr>
            </a:br>
            <a:r>
              <a:rPr lang="en-SG" sz="1400" b="0" i="1" u="none" strike="noStrike" dirty="0">
                <a:solidFill>
                  <a:srgbClr val="000000"/>
                </a:solidFill>
                <a:effectLst/>
                <a:latin typeface="Arial" panose="020B0604020202020204" pitchFamily="34" charset="0"/>
                <a:cs typeface="Arial" panose="020B0604020202020204" pitchFamily="34" charset="0"/>
              </a:rPr>
              <a:t>Senior Regional Project Manager</a:t>
            </a:r>
            <a:r>
              <a:rPr lang="en-SG" sz="1400" b="0" i="1" dirty="0">
                <a:solidFill>
                  <a:srgbClr val="000000"/>
                </a:solidFill>
                <a:effectLst/>
                <a:latin typeface="Arial" panose="020B0604020202020204" pitchFamily="34" charset="0"/>
                <a:cs typeface="Arial" panose="020B0604020202020204" pitchFamily="34" charset="0"/>
              </a:rPr>
              <a:t> </a:t>
            </a:r>
            <a:br>
              <a:rPr lang="en-SG" sz="1400" b="0" i="0" dirty="0">
                <a:solidFill>
                  <a:srgbClr val="000000"/>
                </a:solidFill>
                <a:effectLst/>
                <a:latin typeface="Arial" panose="020B0604020202020204" pitchFamily="34" charset="0"/>
                <a:cs typeface="Arial" panose="020B0604020202020204" pitchFamily="34" charset="0"/>
              </a:rPr>
            </a:br>
            <a:r>
              <a:rPr lang="en-SG" sz="1400" b="0" i="0" u="none" strike="noStrike" dirty="0">
                <a:solidFill>
                  <a:srgbClr val="000000"/>
                </a:solidFill>
                <a:effectLst/>
                <a:latin typeface="Arial" panose="020B0604020202020204" pitchFamily="34" charset="0"/>
                <a:cs typeface="Arial" panose="020B0604020202020204" pitchFamily="34" charset="0"/>
              </a:rPr>
              <a:t>Tel: +65 6692 9031 (Ext 813)</a:t>
            </a:r>
            <a:r>
              <a:rPr lang="en-SG" sz="1400" b="0" i="0" dirty="0">
                <a:solidFill>
                  <a:srgbClr val="000000"/>
                </a:solidFill>
                <a:effectLst/>
                <a:latin typeface="Arial" panose="020B0604020202020204" pitchFamily="34" charset="0"/>
                <a:cs typeface="Arial" panose="020B0604020202020204" pitchFamily="34" charset="0"/>
              </a:rPr>
              <a:t> </a:t>
            </a:r>
            <a:br>
              <a:rPr lang="en-SG" sz="1400" b="0" i="0" dirty="0">
                <a:solidFill>
                  <a:srgbClr val="000000"/>
                </a:solidFill>
                <a:effectLst/>
                <a:latin typeface="Arial" panose="020B0604020202020204" pitchFamily="34" charset="0"/>
                <a:cs typeface="Arial" panose="020B0604020202020204" pitchFamily="34" charset="0"/>
              </a:rPr>
            </a:br>
            <a:r>
              <a:rPr lang="en-SG" sz="1400" b="0" i="0" u="none" strike="noStrike" dirty="0">
                <a:solidFill>
                  <a:srgbClr val="000000"/>
                </a:solidFill>
                <a:effectLst/>
                <a:latin typeface="Arial" panose="020B0604020202020204" pitchFamily="34" charset="0"/>
                <a:cs typeface="Arial" panose="020B0604020202020204" pitchFamily="34" charset="0"/>
              </a:rPr>
              <a:t>Mobile: +63 995 5458 533</a:t>
            </a:r>
            <a:r>
              <a:rPr lang="en-SG" sz="1400" b="0" i="0" dirty="0">
                <a:solidFill>
                  <a:srgbClr val="000000"/>
                </a:solidFill>
                <a:effectLst/>
                <a:latin typeface="Arial" panose="020B0604020202020204" pitchFamily="34" charset="0"/>
                <a:cs typeface="Arial" panose="020B0604020202020204" pitchFamily="34" charset="0"/>
              </a:rPr>
              <a:t> </a:t>
            </a:r>
            <a:br>
              <a:rPr lang="en-SG" sz="1400" b="0" i="0" dirty="0">
                <a:solidFill>
                  <a:srgbClr val="000000"/>
                </a:solidFill>
                <a:effectLst/>
                <a:latin typeface="Arial" panose="020B0604020202020204" pitchFamily="34" charset="0"/>
                <a:cs typeface="Arial" panose="020B0604020202020204" pitchFamily="34" charset="0"/>
              </a:rPr>
            </a:br>
            <a:r>
              <a:rPr lang="en-SG" sz="1400" b="0" i="0" dirty="0">
                <a:solidFill>
                  <a:srgbClr val="000000"/>
                </a:solidFill>
                <a:effectLst/>
                <a:latin typeface="Arial" panose="020B0604020202020204" pitchFamily="34" charset="0"/>
                <a:cs typeface="Arial" panose="020B0604020202020204" pitchFamily="34" charset="0"/>
              </a:rPr>
              <a:t>Email: </a:t>
            </a:r>
            <a:r>
              <a:rPr lang="en-SG" sz="1400" dirty="0">
                <a:solidFill>
                  <a:srgbClr val="000000"/>
                </a:solidFill>
                <a:latin typeface="Arial" panose="020B0604020202020204" pitchFamily="34" charset="0"/>
                <a:cs typeface="Arial" panose="020B0604020202020204" pitchFamily="34" charset="0"/>
                <a:hlinkClick r:id="rId3"/>
              </a:rPr>
              <a:t>reggieo@humanresourcesonline.net</a:t>
            </a:r>
            <a:endParaRPr lang="en-SG" sz="1400" u="none" strike="noStrike" dirty="0">
              <a:solidFill>
                <a:srgbClr val="000000"/>
              </a:solidFill>
              <a:latin typeface="Arial" panose="020B0604020202020204" pitchFamily="34" charset="0"/>
              <a:cs typeface="Arial" panose="020B0604020202020204" pitchFamily="34" charset="0"/>
            </a:endParaRPr>
          </a:p>
          <a:p>
            <a:endParaRPr lang="en-US" sz="1400" b="1" dirty="0">
              <a:latin typeface="Arial" panose="020B0604020202020204" pitchFamily="34" charset="0"/>
              <a:ea typeface="Helvetica Neue" panose="02000503000000020004" pitchFamily="2" charset="0"/>
              <a:cs typeface="Arial" panose="020B0604020202020204" pitchFamily="34" charset="0"/>
            </a:endParaRPr>
          </a:p>
          <a:p>
            <a:endParaRPr lang="en-US" sz="1400" b="1" dirty="0">
              <a:latin typeface="Arial" panose="020B0604020202020204" pitchFamily="34" charset="0"/>
              <a:ea typeface="Helvetica Neue" panose="02000503000000020004" pitchFamily="2" charset="0"/>
              <a:cs typeface="Arial" panose="020B0604020202020204" pitchFamily="34" charset="0"/>
            </a:endParaRPr>
          </a:p>
          <a:p>
            <a:endParaRPr lang="en-US" sz="1400" b="1" dirty="0">
              <a:latin typeface="Arial" panose="020B0604020202020204" pitchFamily="34" charset="0"/>
              <a:ea typeface="Helvetica Neue" panose="02000503000000020004" pitchFamily="2" charset="0"/>
              <a:cs typeface="Arial" panose="020B0604020202020204" pitchFamily="34" charset="0"/>
            </a:endParaRPr>
          </a:p>
          <a:p>
            <a:endParaRPr lang="en-US" sz="1400" b="1" dirty="0">
              <a:latin typeface="Arial" panose="020B0604020202020204" pitchFamily="34" charset="0"/>
              <a:ea typeface="Helvetica Neue" panose="02000503000000020004" pitchFamily="2" charset="0"/>
              <a:cs typeface="Arial" panose="020B0604020202020204" pitchFamily="34" charset="0"/>
            </a:endParaRPr>
          </a:p>
          <a:p>
            <a:endParaRPr lang="en-US" sz="1400" b="1" dirty="0">
              <a:latin typeface="Arial" panose="020B0604020202020204" pitchFamily="34" charset="0"/>
              <a:ea typeface="Helvetica Neue" panose="02000503000000020004" pitchFamily="2" charset="0"/>
              <a:cs typeface="Arial" panose="020B0604020202020204" pitchFamily="34" charset="0"/>
            </a:endParaRPr>
          </a:p>
          <a:p>
            <a:endParaRPr lang="en-US" sz="1400" b="1" dirty="0">
              <a:latin typeface="Arial" panose="020B0604020202020204" pitchFamily="34" charset="0"/>
              <a:ea typeface="Helvetica Neue" panose="02000503000000020004" pitchFamily="2" charset="0"/>
              <a:cs typeface="Arial" panose="020B0604020202020204" pitchFamily="34" charset="0"/>
            </a:endParaRPr>
          </a:p>
          <a:p>
            <a:endParaRPr lang="en-US" sz="1400" b="1" dirty="0">
              <a:latin typeface="Arial" panose="020B0604020202020204" pitchFamily="34" charset="0"/>
              <a:ea typeface="Helvetica Neue" panose="02000503000000020004" pitchFamily="2" charset="0"/>
              <a:cs typeface="Arial" panose="020B0604020202020204" pitchFamily="34" charset="0"/>
            </a:endParaRPr>
          </a:p>
          <a:p>
            <a:br>
              <a:rPr lang="en-SG" sz="1400" b="1" i="0" dirty="0">
                <a:solidFill>
                  <a:srgbClr val="000000"/>
                </a:solidFill>
                <a:effectLst/>
                <a:latin typeface="Arial" panose="020B0604020202020204" pitchFamily="34" charset="0"/>
                <a:cs typeface="Arial" panose="020B0604020202020204" pitchFamily="34" charset="0"/>
              </a:rPr>
            </a:br>
            <a:r>
              <a:rPr lang="en-US" sz="1400" b="1" i="0" u="none" strike="noStrike" dirty="0">
                <a:solidFill>
                  <a:srgbClr val="000000"/>
                </a:solidFill>
                <a:effectLst/>
                <a:latin typeface="Arial" panose="020B0604020202020204" pitchFamily="34" charset="0"/>
                <a:cs typeface="Arial" panose="020B0604020202020204" pitchFamily="34" charset="0"/>
              </a:rPr>
              <a:t>Abigael </a:t>
            </a:r>
            <a:r>
              <a:rPr lang="en-US" sz="1400" b="1" i="0" u="none" strike="noStrike" dirty="0" err="1">
                <a:solidFill>
                  <a:srgbClr val="000000"/>
                </a:solidFill>
                <a:effectLst/>
                <a:latin typeface="Arial" panose="020B0604020202020204" pitchFamily="34" charset="0"/>
                <a:cs typeface="Arial" panose="020B0604020202020204" pitchFamily="34" charset="0"/>
              </a:rPr>
              <a:t>Ayerdi</a:t>
            </a:r>
            <a:r>
              <a:rPr lang="en-US" sz="1400" b="0" i="0" dirty="0">
                <a:solidFill>
                  <a:srgbClr val="000000"/>
                </a:solidFill>
                <a:effectLst/>
                <a:latin typeface="Arial" panose="020B0604020202020204" pitchFamily="34" charset="0"/>
                <a:cs typeface="Arial" panose="020B0604020202020204" pitchFamily="34" charset="0"/>
              </a:rPr>
              <a:t> </a:t>
            </a:r>
            <a:br>
              <a:rPr lang="en-US" sz="1400" b="0" i="0" dirty="0">
                <a:solidFill>
                  <a:srgbClr val="000000"/>
                </a:solidFill>
                <a:effectLst/>
                <a:latin typeface="Arial" panose="020B0604020202020204" pitchFamily="34" charset="0"/>
                <a:cs typeface="Arial" panose="020B0604020202020204" pitchFamily="34" charset="0"/>
              </a:rPr>
            </a:br>
            <a:r>
              <a:rPr lang="en-US" sz="1400" b="0" i="1" u="none" strike="noStrike" dirty="0">
                <a:solidFill>
                  <a:srgbClr val="000000"/>
                </a:solidFill>
                <a:effectLst/>
                <a:latin typeface="Arial" panose="020B0604020202020204" pitchFamily="34" charset="0"/>
                <a:cs typeface="Arial" panose="020B0604020202020204" pitchFamily="34" charset="0"/>
              </a:rPr>
              <a:t>Regional Project Manager</a:t>
            </a:r>
            <a:r>
              <a:rPr lang="en-US" sz="1400" b="0" i="1" dirty="0">
                <a:solidFill>
                  <a:srgbClr val="000000"/>
                </a:solidFill>
                <a:effectLst/>
                <a:latin typeface="Arial" panose="020B0604020202020204" pitchFamily="34" charset="0"/>
                <a:cs typeface="Arial" panose="020B0604020202020204" pitchFamily="34" charset="0"/>
              </a:rPr>
              <a:t> </a:t>
            </a:r>
            <a:br>
              <a:rPr lang="en-US" sz="1400" b="0" i="0" dirty="0">
                <a:solidFill>
                  <a:srgbClr val="000000"/>
                </a:solidFill>
                <a:effectLst/>
                <a:latin typeface="Arial" panose="020B0604020202020204" pitchFamily="34" charset="0"/>
                <a:cs typeface="Arial" panose="020B0604020202020204" pitchFamily="34" charset="0"/>
              </a:rPr>
            </a:br>
            <a:r>
              <a:rPr lang="en-US" sz="1400" b="0" i="0" u="none" strike="noStrike" dirty="0">
                <a:solidFill>
                  <a:srgbClr val="000000"/>
                </a:solidFill>
                <a:effectLst/>
                <a:latin typeface="Arial" panose="020B0604020202020204" pitchFamily="34" charset="0"/>
                <a:cs typeface="Arial" panose="020B0604020202020204" pitchFamily="34" charset="0"/>
              </a:rPr>
              <a:t>Tel: +65 6692 9031 (Ext 814)</a:t>
            </a:r>
            <a:r>
              <a:rPr lang="en-US" sz="1400" b="0" i="0" dirty="0">
                <a:solidFill>
                  <a:srgbClr val="000000"/>
                </a:solidFill>
                <a:effectLst/>
                <a:latin typeface="Arial" panose="020B0604020202020204" pitchFamily="34" charset="0"/>
                <a:cs typeface="Arial" panose="020B0604020202020204" pitchFamily="34" charset="0"/>
              </a:rPr>
              <a:t> </a:t>
            </a:r>
            <a:br>
              <a:rPr lang="en-US" sz="1400" b="0" i="0" dirty="0">
                <a:solidFill>
                  <a:srgbClr val="000000"/>
                </a:solidFill>
                <a:effectLst/>
                <a:latin typeface="Arial" panose="020B0604020202020204" pitchFamily="34" charset="0"/>
                <a:cs typeface="Arial" panose="020B0604020202020204" pitchFamily="34" charset="0"/>
              </a:rPr>
            </a:br>
            <a:r>
              <a:rPr lang="en-US" sz="1400" b="0" i="0" u="none" strike="noStrike" dirty="0">
                <a:solidFill>
                  <a:srgbClr val="000000"/>
                </a:solidFill>
                <a:effectLst/>
                <a:latin typeface="Arial" panose="020B0604020202020204" pitchFamily="34" charset="0"/>
                <a:cs typeface="Arial" panose="020B0604020202020204" pitchFamily="34" charset="0"/>
              </a:rPr>
              <a:t>Mobile: +63 997 5296 501</a:t>
            </a:r>
            <a:r>
              <a:rPr lang="en-US" sz="1400" b="0" i="0" dirty="0">
                <a:solidFill>
                  <a:srgbClr val="000000"/>
                </a:solidFill>
                <a:effectLst/>
                <a:latin typeface="Arial" panose="020B0604020202020204" pitchFamily="34" charset="0"/>
                <a:cs typeface="Arial" panose="020B0604020202020204" pitchFamily="34" charset="0"/>
              </a:rPr>
              <a:t> </a:t>
            </a:r>
            <a:br>
              <a:rPr lang="en-US" sz="1400" b="0" i="0" dirty="0">
                <a:solidFill>
                  <a:srgbClr val="000000"/>
                </a:solidFill>
                <a:effectLst/>
                <a:latin typeface="Arial" panose="020B0604020202020204" pitchFamily="34" charset="0"/>
                <a:cs typeface="Arial" panose="020B0604020202020204" pitchFamily="34" charset="0"/>
              </a:rPr>
            </a:br>
            <a:r>
              <a:rPr lang="en-US" sz="1400" b="0" i="0" dirty="0">
                <a:solidFill>
                  <a:srgbClr val="000000"/>
                </a:solidFill>
                <a:effectLst/>
                <a:latin typeface="Arial" panose="020B0604020202020204" pitchFamily="34" charset="0"/>
                <a:cs typeface="Arial" panose="020B0604020202020204" pitchFamily="34" charset="0"/>
              </a:rPr>
              <a:t>Email: </a:t>
            </a:r>
            <a:r>
              <a:rPr lang="en-US" sz="1400" b="0" i="0" u="none" strike="noStrike" dirty="0">
                <a:solidFill>
                  <a:srgbClr val="000000"/>
                </a:solidFill>
                <a:effectLst/>
                <a:latin typeface="Arial" panose="020B0604020202020204" pitchFamily="34" charset="0"/>
                <a:cs typeface="Arial" panose="020B0604020202020204" pitchFamily="34" charset="0"/>
                <a:hlinkClick r:id="rId4"/>
              </a:rPr>
              <a:t>abigaela@humanresourcesonline.net</a:t>
            </a:r>
            <a:endParaRPr lang="en-US" sz="1400" u="none" strike="noStrike" dirty="0">
              <a:solidFill>
                <a:srgbClr val="000000"/>
              </a:solidFill>
              <a:latin typeface="Arial" panose="020B0604020202020204" pitchFamily="34" charset="0"/>
              <a:cs typeface="Arial" panose="020B0604020202020204" pitchFamily="34" charset="0"/>
            </a:endParaRPr>
          </a:p>
          <a:p>
            <a:br>
              <a:rPr lang="en-US" sz="1400" b="0" i="0" dirty="0">
                <a:solidFill>
                  <a:srgbClr val="000000"/>
                </a:solidFill>
                <a:effectLst/>
                <a:latin typeface="Arial" panose="020B0604020202020204" pitchFamily="34" charset="0"/>
                <a:cs typeface="Arial" panose="020B0604020202020204" pitchFamily="34" charset="0"/>
              </a:rPr>
            </a:br>
            <a:endParaRPr lang="en-US" sz="1400" b="0" i="0" dirty="0">
              <a:solidFill>
                <a:srgbClr val="000000"/>
              </a:solidFill>
              <a:effectLst/>
              <a:latin typeface="Arial" panose="020B0604020202020204" pitchFamily="34" charset="0"/>
              <a:cs typeface="Arial" panose="020B0604020202020204" pitchFamily="34" charset="0"/>
            </a:endParaRPr>
          </a:p>
          <a:p>
            <a:pPr algn="l" rtl="0" fontAlgn="base"/>
            <a:r>
              <a:rPr lang="en-US" sz="1400" b="0" i="0" dirty="0">
                <a:solidFill>
                  <a:srgbClr val="000000"/>
                </a:solidFill>
                <a:effectLst/>
                <a:highlight>
                  <a:srgbClr val="FFFFFF"/>
                </a:highlight>
                <a:latin typeface="Arial" panose="020B0604020202020204" pitchFamily="34" charset="0"/>
                <a:cs typeface="Arial" panose="020B0604020202020204" pitchFamily="34" charset="0"/>
              </a:rPr>
              <a:t> </a:t>
            </a:r>
          </a:p>
          <a:p>
            <a:endParaRPr lang="en-US" sz="1400" dirty="0">
              <a:latin typeface="Arial" panose="020B0604020202020204" pitchFamily="34" charset="0"/>
              <a:ea typeface="Helvetica Neue" panose="02000503000000020004" pitchFamily="2" charset="0"/>
              <a:cs typeface="Arial" panose="020B0604020202020204" pitchFamily="34" charset="0"/>
            </a:endParaRPr>
          </a:p>
        </p:txBody>
      </p:sp>
    </p:spTree>
    <p:extLst>
      <p:ext uri="{BB962C8B-B14F-4D97-AF65-F5344CB8AC3E}">
        <p14:creationId xmlns:p14="http://schemas.microsoft.com/office/powerpoint/2010/main" val="158015545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511559"/>
            <a:ext cx="11889600" cy="4835975"/>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marL="0" marR="0">
              <a:lnSpc>
                <a:spcPct val="115000"/>
              </a:lnSpc>
              <a:spcBef>
                <a:spcPts val="0"/>
              </a:spcBef>
              <a:spcAft>
                <a:spcPts val="1000"/>
              </a:spcAft>
            </a:pPr>
            <a:r>
              <a:rPr lang="en-AU" sz="1000" b="1" u="sng" dirty="0">
                <a:effectLst/>
                <a:latin typeface="Arial" panose="020B0604020202020204" pitchFamily="34" charset="0"/>
                <a:ea typeface="Calibri" panose="020F0502020204030204" pitchFamily="34" charset="0"/>
                <a:cs typeface="Times New Roman" panose="02020603050405020304" pitchFamily="18" charset="0"/>
              </a:rPr>
              <a:t>Section 1: Business Challenge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This section is for you to outline key business challenges that you were faced with the past year.</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AU" sz="1000" i="1"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AU" sz="1000" i="1" dirty="0">
                <a:effectLst/>
                <a:latin typeface="Arial" panose="020B0604020202020204" pitchFamily="34" charset="0"/>
                <a:ea typeface="Calibri" panose="020F0502020204030204" pitchFamily="34" charset="0"/>
                <a:cs typeface="Times New Roman" panose="02020603050405020304" pitchFamily="18" charset="0"/>
              </a:rPr>
              <a:t>Here are some prompts to help you get started:</a:t>
            </a:r>
            <a:endParaRPr lang="en-SG" sz="1000" i="1" dirty="0">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rPr>
              <a:t>Provide the context of your industry and include the brief background/overview of your company.</a:t>
            </a:r>
            <a:endParaRPr lang="en-SG" sz="1000" dirty="0">
              <a:effectLst/>
              <a:latin typeface="Times New Roman" panose="02020603050405020304" pitchFamily="18" charset="0"/>
              <a:ea typeface="SimSun" panose="02010600030101010101" pitchFamily="2" charset="-122"/>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rPr>
              <a:t> Please include information that demonstrates the implications of the business challenges faced.</a:t>
            </a:r>
            <a:endParaRPr lang="en-SG" sz="1000" dirty="0">
              <a:effectLst/>
              <a:latin typeface="Times New Roman" panose="02020603050405020304" pitchFamily="18" charset="0"/>
              <a:ea typeface="SimSun" panose="02010600030101010101" pitchFamily="2" charset="-122"/>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rPr>
              <a:t>What were your initial plan/business opportunities you were looking to pursue?</a:t>
            </a:r>
            <a:endParaRPr lang="en-SG" sz="1000" dirty="0">
              <a:effectLst/>
              <a:latin typeface="Times New Roman" panose="02020603050405020304" pitchFamily="18" charset="0"/>
              <a:ea typeface="SimSun" panose="02010600030101010101" pitchFamily="2" charset="-122"/>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rPr>
              <a:t>How has the challenge(s) pivoted your vision, goal and mission of your HR strategy?</a:t>
            </a:r>
            <a:endParaRPr lang="en-SG" sz="1000" dirty="0">
              <a:effectLst/>
              <a:latin typeface="Times New Roman" panose="02020603050405020304" pitchFamily="18" charset="0"/>
              <a:ea typeface="SimSun" panose="02010600030101010101" pitchFamily="2" charset="-122"/>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rPr>
              <a:t>What was the company’s overall direction? What kind of buy-in and support did you get from your top management and line-of-business managers to overcome the challenge?</a:t>
            </a:r>
            <a:endParaRPr lang="en-SG" sz="1000" dirty="0">
              <a:effectLst/>
              <a:latin typeface="Times New Roman" panose="02020603050405020304" pitchFamily="18" charset="0"/>
              <a:ea typeface="SimSun" panose="02010600030101010101" pitchFamily="2" charset="-122"/>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rPr>
              <a:t>What are some innovative and/or new ideas proposed when brainstorming solutions to tackle the challenge(s)?</a:t>
            </a:r>
            <a:endParaRPr lang="en-SG" sz="1000" dirty="0">
              <a:effectLst/>
              <a:latin typeface="Times New Roman" panose="02020603050405020304" pitchFamily="18" charset="0"/>
              <a:ea typeface="SimSun" panose="02010600030101010101" pitchFamily="2" charset="-122"/>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rPr>
              <a:t> What is the expected business ROI </a:t>
            </a:r>
            <a:r>
              <a:rPr lang="en-AU" sz="1000" dirty="0">
                <a:effectLst/>
                <a:latin typeface="Arial" panose="020B0604020202020204" pitchFamily="34" charset="0"/>
                <a:ea typeface="SimSun" panose="02010600030101010101" pitchFamily="2" charset="-122"/>
              </a:rPr>
              <a:t>from the proposed changes?</a:t>
            </a:r>
            <a:endParaRPr lang="en-SG" sz="1000" dirty="0">
              <a:effectLst/>
              <a:latin typeface="Times New Roman" panose="02020603050405020304" pitchFamily="18" charset="0"/>
              <a:ea typeface="SimSun" panose="02010600030101010101" pitchFamily="2" charset="-122"/>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rPr>
              <a:t>Please include some testimonials from peers/senior management/clients.  Feel free to include graphs, charts that will strengthen your business case. </a:t>
            </a:r>
            <a:endParaRPr lang="en-SG" sz="1000" dirty="0">
              <a:effectLst/>
              <a:latin typeface="Times New Roman" panose="02020603050405020304" pitchFamily="18" charset="0"/>
              <a:ea typeface="SimSun" panose="02010600030101010101" pitchFamily="2" charset="-122"/>
            </a:endParaRPr>
          </a:p>
          <a:p>
            <a:pPr marL="0" marR="0">
              <a:lnSpc>
                <a:spcPct val="115000"/>
              </a:lnSpc>
              <a:spcBef>
                <a:spcPts val="0"/>
              </a:spcBef>
              <a:spcAft>
                <a:spcPts val="1000"/>
              </a:spcAft>
            </a:pPr>
            <a:r>
              <a:rPr lang="en-AU" sz="1000" b="1" i="1"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15000"/>
              </a:lnSpc>
              <a:spcBef>
                <a:spcPts val="0"/>
              </a:spcBef>
              <a:spcAft>
                <a:spcPts val="1000"/>
              </a:spcAft>
            </a:pPr>
            <a:r>
              <a:rPr lang="en-AU" sz="1000" b="1" i="1" dirty="0">
                <a:effectLst/>
                <a:latin typeface="Arial" panose="020B0604020202020204" pitchFamily="34" charset="0"/>
                <a:ea typeface="Calibri" panose="020F0502020204030204" pitchFamily="34" charset="0"/>
                <a:cs typeface="Times New Roman" panose="02020603050405020304" pitchFamily="18" charset="0"/>
              </a:rPr>
              <a:t>Please be reminded that the limit for your overall entry form is restricted to 2000 words only. Judges can mark you down for exceeding word limit.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7956455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505527"/>
            <a:ext cx="11823576" cy="4842007"/>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15000"/>
              </a:lnSpc>
              <a:spcAft>
                <a:spcPts val="1000"/>
              </a:spcAft>
            </a:pPr>
            <a:r>
              <a:rPr lang="en-US" sz="1000" b="1" u="sng" dirty="0" err="1">
                <a:effectLst/>
                <a:latin typeface="Arial" panose="020B0604020202020204" pitchFamily="34" charset="0"/>
                <a:ea typeface="Calibri" panose="020F0502020204030204" pitchFamily="34" charset="0"/>
                <a:cs typeface="Times New Roman" panose="02020603050405020304" pitchFamily="18" charset="0"/>
              </a:rPr>
              <a:t>Cont</a:t>
            </a:r>
            <a:r>
              <a:rPr lang="en-US" sz="1000" b="1" u="sng" dirty="0">
                <a:effectLst/>
                <a:latin typeface="Arial" panose="020B0604020202020204" pitchFamily="34" charset="0"/>
                <a:ea typeface="Calibri" panose="020F0502020204030204" pitchFamily="34" charset="0"/>
                <a:cs typeface="Times New Roman" panose="02020603050405020304" pitchFamily="18" charset="0"/>
              </a:rPr>
              <a:t>…</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1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10029629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551709"/>
            <a:ext cx="11823576" cy="4795825"/>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marL="0" marR="0">
              <a:lnSpc>
                <a:spcPct val="115000"/>
              </a:lnSpc>
              <a:spcBef>
                <a:spcPts val="0"/>
              </a:spcBef>
              <a:spcAft>
                <a:spcPts val="1000"/>
              </a:spcAft>
            </a:pPr>
            <a:r>
              <a:rPr lang="en-AU" sz="1000" b="1" u="sng" dirty="0">
                <a:effectLst/>
                <a:latin typeface="Arial" panose="020B0604020202020204" pitchFamily="34" charset="0"/>
                <a:ea typeface="Calibri" panose="020F0502020204030204" pitchFamily="34" charset="0"/>
                <a:cs typeface="Times New Roman" panose="02020603050405020304" pitchFamily="18" charset="0"/>
              </a:rPr>
              <a:t>Section 2: Strategy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This section is for you to share the strategies that you have implemented to transform your business.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AU" sz="1000" i="1"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AU" sz="1000" i="1" dirty="0">
                <a:effectLst/>
                <a:latin typeface="Arial" panose="020B0604020202020204" pitchFamily="34" charset="0"/>
                <a:ea typeface="Calibri" panose="020F0502020204030204" pitchFamily="34" charset="0"/>
                <a:cs typeface="Times New Roman" panose="02020603050405020304" pitchFamily="18" charset="0"/>
              </a:rPr>
              <a:t>Here are some prompts to help you get started:</a:t>
            </a:r>
            <a:endParaRPr lang="en-SG" sz="1000" i="1" dirty="0">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rPr>
              <a:t>What did you do to transform your business? </a:t>
            </a:r>
            <a:endParaRPr lang="en-SG" sz="1000" dirty="0">
              <a:effectLst/>
              <a:latin typeface="Times New Roman" panose="02020603050405020304" pitchFamily="18" charset="0"/>
              <a:ea typeface="SimSun" panose="02010600030101010101" pitchFamily="2" charset="-122"/>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rPr>
              <a:t>Outline the milestones in your strategy highlighting what worked and what didn’t work. How did you solve the issues that cropped up along the way when you were executing your strategy?</a:t>
            </a:r>
            <a:endParaRPr lang="en-SG" sz="1000" dirty="0">
              <a:effectLst/>
              <a:latin typeface="Times New Roman" panose="02020603050405020304" pitchFamily="18" charset="0"/>
              <a:ea typeface="SimSun" panose="02010600030101010101" pitchFamily="2" charset="-122"/>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rPr>
              <a:t>How was your strategy communicated to all stakeholders? What were some of the channels you used?</a:t>
            </a:r>
            <a:endParaRPr lang="en-SG" sz="1000" dirty="0">
              <a:effectLst/>
              <a:latin typeface="Times New Roman" panose="02020603050405020304" pitchFamily="18" charset="0"/>
              <a:ea typeface="SimSun" panose="02010600030101010101" pitchFamily="2" charset="-122"/>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rPr>
              <a:t>Who were your key stakeholders? How did you maintain continued support from key stakeholders?</a:t>
            </a:r>
            <a:endParaRPr lang="en-SG" sz="1000" dirty="0">
              <a:effectLst/>
              <a:latin typeface="Times New Roman" panose="02020603050405020304" pitchFamily="18" charset="0"/>
              <a:ea typeface="SimSun" panose="02010600030101010101" pitchFamily="2" charset="-122"/>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rPr>
              <a:t>Please include information that demonstrates the acceptance rate of the transformation strategy. </a:t>
            </a:r>
            <a:endParaRPr lang="en-SG" sz="1000" dirty="0">
              <a:effectLst/>
              <a:latin typeface="Times New Roman" panose="02020603050405020304" pitchFamily="18" charset="0"/>
              <a:ea typeface="SimSun" panose="02010600030101010101" pitchFamily="2" charset="-122"/>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rPr>
              <a:t>What were the key objectives of your transformation strategy? </a:t>
            </a:r>
            <a:endParaRPr lang="en-SG" sz="1000" dirty="0">
              <a:effectLst/>
              <a:latin typeface="Times New Roman" panose="02020603050405020304" pitchFamily="18" charset="0"/>
              <a:ea typeface="SimSun" panose="02010600030101010101" pitchFamily="2" charset="-122"/>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rPr>
              <a:t>What are some of the USP’s of your transformation strategy? How does this align with your organisational goals?</a:t>
            </a:r>
            <a:endParaRPr lang="en-SG" sz="1000" dirty="0">
              <a:effectLst/>
              <a:latin typeface="Times New Roman" panose="02020603050405020304" pitchFamily="18" charset="0"/>
              <a:ea typeface="SimSun" panose="02010600030101010101" pitchFamily="2" charset="-122"/>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rPr>
              <a:t>Please include some testimonials from peers/senior management/clients.  Feel free to include graphs, charts that will strengthen your business case. </a:t>
            </a:r>
            <a:endParaRPr lang="en-SG" sz="1000" dirty="0">
              <a:effectLst/>
              <a:latin typeface="Times New Roman" panose="02020603050405020304" pitchFamily="18" charset="0"/>
              <a:ea typeface="SimSun" panose="02010600030101010101" pitchFamily="2" charset="-122"/>
            </a:endParaRPr>
          </a:p>
          <a:p>
            <a:pPr marL="0" marR="0">
              <a:lnSpc>
                <a:spcPct val="115000"/>
              </a:lnSpc>
              <a:spcBef>
                <a:spcPts val="0"/>
              </a:spcBef>
              <a:spcAft>
                <a:spcPts val="1000"/>
              </a:spcAft>
            </a:pPr>
            <a:r>
              <a:rPr lang="en-AU" sz="1000" b="1" i="1"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15000"/>
              </a:lnSpc>
              <a:spcBef>
                <a:spcPts val="0"/>
              </a:spcBef>
              <a:spcAft>
                <a:spcPts val="1000"/>
              </a:spcAft>
            </a:pPr>
            <a:r>
              <a:rPr lang="en-AU" sz="1000" b="1" i="1" dirty="0">
                <a:effectLst/>
                <a:latin typeface="Arial" panose="020B0604020202020204" pitchFamily="34" charset="0"/>
                <a:ea typeface="Calibri" panose="020F0502020204030204" pitchFamily="34" charset="0"/>
                <a:cs typeface="Times New Roman" panose="02020603050405020304" pitchFamily="18" charset="0"/>
              </a:rPr>
              <a:t>Please be reminded that the limit for your overall entry form is restricted to 2000 words only. Judges can mark you down for exceeding word limit.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53536600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505527"/>
            <a:ext cx="11823576" cy="4842007"/>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15000"/>
              </a:lnSpc>
              <a:spcAft>
                <a:spcPts val="1000"/>
              </a:spcAft>
            </a:pPr>
            <a:r>
              <a:rPr lang="en-US" sz="1000" b="1" u="sng" dirty="0" err="1">
                <a:effectLst/>
                <a:latin typeface="Arial" panose="020B0604020202020204" pitchFamily="34" charset="0"/>
                <a:ea typeface="Calibri" panose="020F0502020204030204" pitchFamily="34" charset="0"/>
                <a:cs typeface="Times New Roman" panose="02020603050405020304" pitchFamily="18" charset="0"/>
              </a:rPr>
              <a:t>Cont</a:t>
            </a:r>
            <a:r>
              <a:rPr lang="en-US" sz="1000" b="1" u="sng" dirty="0">
                <a:effectLst/>
                <a:latin typeface="Arial" panose="020B0604020202020204" pitchFamily="34" charset="0"/>
                <a:ea typeface="Calibri" panose="020F0502020204030204" pitchFamily="34" charset="0"/>
                <a:cs typeface="Times New Roman" panose="02020603050405020304" pitchFamily="18" charset="0"/>
              </a:rPr>
              <a:t>…</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1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77050642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542473"/>
            <a:ext cx="11823576" cy="4805061"/>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marL="0" marR="0">
              <a:lnSpc>
                <a:spcPct val="115000"/>
              </a:lnSpc>
              <a:spcBef>
                <a:spcPts val="0"/>
              </a:spcBef>
              <a:spcAft>
                <a:spcPts val="1000"/>
              </a:spcAft>
            </a:pPr>
            <a:r>
              <a:rPr lang="en-AU" sz="1000" b="1" u="sng" dirty="0">
                <a:effectLst/>
                <a:latin typeface="Arial" panose="020B0604020202020204" pitchFamily="34" charset="0"/>
                <a:ea typeface="Calibri" panose="020F0502020204030204" pitchFamily="34" charset="0"/>
                <a:cs typeface="Times New Roman" panose="02020603050405020304" pitchFamily="18" charset="0"/>
              </a:rPr>
              <a:t>Section 3: Impact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This section is for you to outline how your strategy has affected your organisation.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AU" sz="1000" i="1" dirty="0">
                <a:effectLst/>
                <a:latin typeface="Arial" panose="020B0604020202020204" pitchFamily="34" charset="0"/>
                <a:ea typeface="Calibri" panose="020F0502020204030204" pitchFamily="34" charset="0"/>
                <a:cs typeface="Times New Roman" panose="02020603050405020304" pitchFamily="18" charset="0"/>
              </a:rPr>
              <a:t>Here are some prompts to help you get started:</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n-AU" sz="1000" i="1"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cs typeface="Times New Roman" panose="02020603050405020304" pitchFamily="18" charset="0"/>
              </a:rPr>
              <a:t>What were the primary and secondary results of your strategy? How did your plan affect your organisational culture and goals? </a:t>
            </a:r>
            <a:endParaRPr lang="en-SG" sz="1000" dirty="0">
              <a:effectLst/>
              <a:latin typeface="Calibri" panose="020F0502020204030204" pitchFamily="34" charset="0"/>
              <a:ea typeface="SimSun" panose="02010600030101010101" pitchFamily="2" charset="-122"/>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cs typeface="Times New Roman" panose="02020603050405020304" pitchFamily="18" charset="0"/>
              </a:rPr>
              <a:t>What business and commercial benefits did your transformation strategy deliver?</a:t>
            </a:r>
            <a:endParaRPr lang="en-SG" sz="1000" dirty="0">
              <a:effectLst/>
              <a:latin typeface="Calibri" panose="020F0502020204030204" pitchFamily="34" charset="0"/>
              <a:ea typeface="SimSun" panose="02010600030101010101" pitchFamily="2" charset="-122"/>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cs typeface="Times New Roman" panose="02020603050405020304" pitchFamily="18" charset="0"/>
              </a:rPr>
              <a:t>What was the feedback from your stakeholders?</a:t>
            </a:r>
            <a:endParaRPr lang="en-SG" sz="1000" dirty="0">
              <a:effectLst/>
              <a:latin typeface="Calibri" panose="020F0502020204030204" pitchFamily="34" charset="0"/>
              <a:ea typeface="SimSun" panose="02010600030101010101" pitchFamily="2" charset="-122"/>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cs typeface="Times New Roman" panose="02020603050405020304" pitchFamily="18" charset="0"/>
              </a:rPr>
              <a:t>How did you track the ROI of your impact?</a:t>
            </a:r>
            <a:endParaRPr lang="en-SG" sz="1000" dirty="0">
              <a:effectLst/>
              <a:latin typeface="Calibri" panose="020F0502020204030204" pitchFamily="34" charset="0"/>
              <a:ea typeface="SimSun" panose="02010600030101010101" pitchFamily="2" charset="-122"/>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cs typeface="Times New Roman" panose="02020603050405020304" pitchFamily="18" charset="0"/>
              </a:rPr>
              <a:t>Please provide some evidence of success. You may use metrics, anecdotes and case studies.</a:t>
            </a:r>
            <a:endParaRPr lang="en-SG" sz="1000" dirty="0">
              <a:effectLst/>
              <a:latin typeface="Calibri" panose="020F0502020204030204" pitchFamily="34" charset="0"/>
              <a:ea typeface="SimSun" panose="02010600030101010101" pitchFamily="2" charset="-122"/>
              <a:cs typeface="Times New Roman" panose="02020603050405020304" pitchFamily="18" charset="0"/>
            </a:endParaRPr>
          </a:p>
          <a:p>
            <a:pPr marL="342900" marR="0" lvl="0" indent="-342900">
              <a:spcBef>
                <a:spcPts val="0"/>
              </a:spcBef>
              <a:spcAft>
                <a:spcPts val="0"/>
              </a:spcAft>
              <a:buFont typeface="Calibri" panose="020F0502020204030204" pitchFamily="34" charset="0"/>
              <a:buChar char="-"/>
            </a:pPr>
            <a:r>
              <a:rPr lang="en-AU" sz="1000" i="1" dirty="0">
                <a:effectLst/>
                <a:latin typeface="Arial" panose="020B0604020202020204" pitchFamily="34" charset="0"/>
                <a:ea typeface="SimSun" panose="02010600030101010101" pitchFamily="2" charset="-122"/>
              </a:rPr>
              <a:t>Please include some testimonials from peers/senior management/clients.  Feel free to include graphs, charts that will strengthen your business case. </a:t>
            </a:r>
            <a:endParaRPr lang="en-SG" sz="1000" i="1" dirty="0">
              <a:latin typeface="Times New Roman" panose="02020603050405020304" pitchFamily="18" charset="0"/>
              <a:ea typeface="SimSun" panose="02010600030101010101" pitchFamily="2" charset="-122"/>
            </a:endParaRPr>
          </a:p>
          <a:p>
            <a:pPr marL="342900" marR="0" lvl="0" indent="-342900">
              <a:spcBef>
                <a:spcPts val="0"/>
              </a:spcBef>
              <a:spcAft>
                <a:spcPts val="0"/>
              </a:spcAft>
              <a:buFont typeface="Calibri" panose="020F0502020204030204" pitchFamily="34" charset="0"/>
              <a:buChar char="-"/>
            </a:pP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15000"/>
              </a:lnSpc>
              <a:spcBef>
                <a:spcPts val="0"/>
              </a:spcBef>
              <a:spcAft>
                <a:spcPts val="1000"/>
              </a:spcAft>
            </a:pPr>
            <a:r>
              <a:rPr lang="en-AU" sz="1000" b="1" i="1" dirty="0">
                <a:effectLst/>
                <a:latin typeface="Arial" panose="020B0604020202020204" pitchFamily="34" charset="0"/>
                <a:ea typeface="Calibri" panose="020F0502020204030204" pitchFamily="34" charset="0"/>
                <a:cs typeface="Times New Roman" panose="02020603050405020304" pitchFamily="18" charset="0"/>
              </a:rPr>
              <a:t>Please be reminded that the limit for your overall entry form is restricted to 2000 words only. Judges can mark you down for exceeding word limit.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endParaRPr lang="en-GB" sz="1000" dirty="0">
              <a:effectLst/>
              <a:latin typeface="Arial" panose="020B0604020202020204" pitchFamily="34" charset="0"/>
              <a:ea typeface="Calibri" panose="020F0502020204030204" pitchFamily="34" charset="0"/>
              <a:cs typeface="Times New Roman" panose="02020603050405020304" pitchFamily="18" charset="0"/>
            </a:endParaRPr>
          </a:p>
          <a:p>
            <a:pPr>
              <a:lnSpc>
                <a:spcPct val="115000"/>
              </a:lnSpc>
              <a:spcAft>
                <a:spcPts val="1000"/>
              </a:spcAft>
            </a:pPr>
            <a:endParaRPr lang="en-GB" sz="1000" dirty="0">
              <a:effectLst/>
              <a:latin typeface="Arial" panose="020B060402020202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37894040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477818"/>
            <a:ext cx="11823576" cy="4869716"/>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15000"/>
              </a:lnSpc>
              <a:spcAft>
                <a:spcPts val="1000"/>
              </a:spcAft>
            </a:pPr>
            <a:r>
              <a:rPr lang="en-US" sz="1000" b="1" u="sng" dirty="0" err="1">
                <a:effectLst/>
                <a:latin typeface="Arial" panose="020B0604020202020204" pitchFamily="34" charset="0"/>
                <a:ea typeface="Calibri" panose="020F0502020204030204" pitchFamily="34" charset="0"/>
                <a:cs typeface="Times New Roman" panose="02020603050405020304" pitchFamily="18" charset="0"/>
              </a:rPr>
              <a:t>Cont</a:t>
            </a:r>
            <a:r>
              <a:rPr lang="en-US" sz="1000" b="1" u="sng" dirty="0">
                <a:effectLst/>
                <a:latin typeface="Arial" panose="020B0604020202020204" pitchFamily="34" charset="0"/>
                <a:ea typeface="Calibri" panose="020F0502020204030204" pitchFamily="34" charset="0"/>
                <a:cs typeface="Times New Roman" panose="02020603050405020304" pitchFamily="18" charset="0"/>
              </a:rPr>
              <a:t>…</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1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64686732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2507</TotalTime>
  <Words>1413</Words>
  <Application>Microsoft Office PowerPoint</Application>
  <PresentationFormat>Widescreen</PresentationFormat>
  <Paragraphs>358</Paragraphs>
  <Slides>12</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12</vt:i4>
      </vt:variant>
    </vt:vector>
  </HeadingPairs>
  <TitlesOfParts>
    <vt:vector size="18" baseType="lpstr">
      <vt:lpstr>Helvetica CE 55 Roman</vt:lpstr>
      <vt:lpstr>Arial</vt:lpstr>
      <vt:lpstr>Calibri</vt:lpstr>
      <vt:lpstr>Calibri Light</vt:lpstr>
      <vt:lpstr>Times New Roman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University at Buffalo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Nadira Putri</dc:creator>
  <cp:lastModifiedBy>Joleen Quek</cp:lastModifiedBy>
  <cp:revision>40</cp:revision>
  <dcterms:created xsi:type="dcterms:W3CDTF">2023-03-16T08:53:29Z</dcterms:created>
  <dcterms:modified xsi:type="dcterms:W3CDTF">2024-09-06T08:55:57Z</dcterms:modified>
</cp:coreProperties>
</file>