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27/8/2024</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27/8/2024</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27/8/2024</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27/8/2024</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27/8/2024</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27/8/2024</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27/8/2024</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27/8/2024</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27/8/2024</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27/8/2024</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27/8/2024</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27/8/2024</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awards.humanresourcesonline.net/employee-experience-awards-id/entry-guideline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F57271B-68DB-58A3-ACB0-5E15DD9EC072}"/>
              </a:ext>
            </a:extLst>
          </p:cNvPr>
          <p:cNvSpPr txBox="1"/>
          <p:nvPr/>
        </p:nvSpPr>
        <p:spPr>
          <a:xfrm>
            <a:off x="5760098" y="5744068"/>
            <a:ext cx="5293567" cy="338554"/>
          </a:xfrm>
          <a:prstGeom prst="rect">
            <a:avLst/>
          </a:prstGeom>
          <a:noFill/>
        </p:spPr>
        <p:txBody>
          <a:bodyPr wrap="square" rtlCol="0">
            <a:spAutoFit/>
          </a:bodyPr>
          <a:lstStyle/>
          <a:p>
            <a:r>
              <a:rPr lang="en-US" sz="1600" b="1" dirty="0">
                <a:solidFill>
                  <a:schemeClr val="bg1"/>
                </a:solidFill>
                <a:latin typeface="Arial" panose="020B0604020202020204" pitchFamily="34" charset="0"/>
                <a:ea typeface="DIN 2014 Bold" pitchFamily="34" charset="0"/>
                <a:cs typeface="Arial" panose="020B0604020202020204" pitchFamily="34" charset="0"/>
              </a:rPr>
              <a:t>ENTRY FORM (TALENT)</a:t>
            </a:r>
            <a:endParaRPr lang="en-SG" sz="1600" b="1" dirty="0">
              <a:solidFill>
                <a:schemeClr val="bg1"/>
              </a:solidFill>
              <a:latin typeface="Arial" panose="020B0604020202020204" pitchFamily="34" charset="0"/>
              <a:ea typeface="DIN 2014 Bold" pitchFamily="34" charset="0"/>
              <a:cs typeface="Arial" panose="020B0604020202020204"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4: Future initiatives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category is going to build on his/her success.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objectives does your nominee plan to pursue next?</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Has your nominee’s performance affected the way your organisation approaches workplace transformation?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has your nominee’s performance taught you about what else is achievable?</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does your nominee remain as an inspirational leader to your organisation?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Please include some testimonials from peers/senior management/clients.  Feel free to include graphs, charts that will strengthen your business case.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4764"/>
            <a:ext cx="11823576" cy="483277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4764"/>
            <a:ext cx="11823576" cy="483277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a:effectLst/>
                <a:latin typeface="Arial" panose="020B0604020202020204" pitchFamily="34" charset="0"/>
                <a:ea typeface="Calibri" panose="020F0502020204030204" pitchFamily="34" charset="0"/>
                <a:cs typeface="Times New Roman" panose="02020603050405020304" pitchFamily="18" charset="0"/>
              </a:rPr>
              <a:t> </a:t>
            </a:r>
            <a:r>
              <a:rPr lang="en-US" sz="2000" b="1" kern="1200">
                <a:solidFill>
                  <a:schemeClr val="tx1"/>
                </a:solidFill>
                <a:latin typeface="Helvetica CE 55 Roman" panose="02000503040000020004" pitchFamily="2" charset="0"/>
                <a:ea typeface="+mn-ea"/>
                <a:cs typeface="+mn-cs"/>
              </a:rPr>
              <a:t>DECLARATION </a:t>
            </a:r>
            <a:endParaRPr lang="en-US" sz="2000" b="1" kern="1200" dirty="0">
              <a:solidFill>
                <a:schemeClr val="tx1"/>
              </a:solidFill>
              <a:latin typeface="Helvetica CE 55 Roman" panose="02000503040000020004" pitchFamily="2" charset="0"/>
              <a:ea typeface="+mn-ea"/>
              <a:cs typeface="+mn-cs"/>
            </a:endParaRPr>
          </a:p>
          <a:p>
            <a:r>
              <a:rPr lang="en-US" sz="2000" b="1" kern="1200" dirty="0">
                <a:solidFill>
                  <a:schemeClr val="tx1"/>
                </a:solidFill>
                <a:latin typeface="Helvetica CE 55 Roman" panose="02000503040000020004" pitchFamily="2" charset="0"/>
                <a:ea typeface="+mn-ea"/>
                <a:cs typeface="+mn-cs"/>
              </a:rPr>
              <a:t> </a:t>
            </a:r>
          </a:p>
          <a:p>
            <a:r>
              <a:rPr lang="en-US" sz="2000" b="1" kern="1200" dirty="0">
                <a:solidFill>
                  <a:schemeClr val="tx1"/>
                </a:solidFill>
                <a:latin typeface="Helvetica CE 55 Roman" panose="02000503040000020004" pitchFamily="2" charset="0"/>
                <a:ea typeface="+mn-ea"/>
                <a:cs typeface="+mn-cs"/>
                <a:sym typeface="Wingdings 2"/>
              </a:rPr>
              <a:t></a:t>
            </a:r>
            <a:r>
              <a:rPr lang="en-US" sz="2000" b="0" kern="1200" dirty="0">
                <a:solidFill>
                  <a:schemeClr val="tx1"/>
                </a:solidFill>
                <a:latin typeface="Helvetica CE 55 Roman" panose="02000503040000020004" pitchFamily="2" charset="0"/>
                <a:ea typeface="+mn-ea"/>
                <a:cs typeface="+mn-cs"/>
              </a:rPr>
              <a:t> </a:t>
            </a:r>
            <a:r>
              <a:rPr lang="en-US" sz="2000" b="0" i="0" kern="1200" dirty="0">
                <a:solidFill>
                  <a:schemeClr val="tx1"/>
                </a:solidFill>
                <a:latin typeface="Helvetica CE 55 Roman" panose="02000503040000020004" pitchFamily="2" charset="0"/>
                <a:ea typeface="+mn-ea"/>
                <a:cs typeface="+mn-cs"/>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2000" b="1" kern="1200" dirty="0">
              <a:solidFill>
                <a:schemeClr val="tx1"/>
              </a:solidFill>
              <a:latin typeface="Helvetica CE 55 Roman" panose="02000503040000020004" pitchFamily="2" charset="0"/>
              <a:ea typeface="+mn-ea"/>
              <a:cs typeface="+mn-cs"/>
            </a:endParaRPr>
          </a:p>
          <a:p>
            <a:pPr algn="ctr"/>
            <a:r>
              <a:rPr lang="en-AU" sz="2000" b="1" kern="1200" dirty="0">
                <a:solidFill>
                  <a:schemeClr val="tx1"/>
                </a:solidFill>
                <a:latin typeface="Helvetica CE 55 Roman" panose="02000503040000020004" pitchFamily="2" charset="0"/>
                <a:ea typeface="+mn-ea"/>
                <a:cs typeface="+mn-cs"/>
              </a:rPr>
              <a:t>-THE END- </a:t>
            </a:r>
            <a:endParaRPr lang="en-US" sz="2000" b="1" kern="1200" dirty="0">
              <a:solidFill>
                <a:schemeClr val="tx1"/>
              </a:solidFill>
              <a:latin typeface="Helvetica CE 55 Roman" panose="02000503040000020004" pitchFamily="2" charset="0"/>
              <a:ea typeface="+mn-ea"/>
              <a:cs typeface="+mn-cs"/>
            </a:endParaRPr>
          </a:p>
          <a:p>
            <a:pPr>
              <a:lnSpc>
                <a:spcPct val="115000"/>
              </a:lnSpc>
              <a:spcAft>
                <a:spcPts val="1000"/>
              </a:spcAft>
            </a:pP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911578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953854045"/>
              </p:ext>
            </p:extLst>
          </p:nvPr>
        </p:nvGraphicFramePr>
        <p:xfrm>
          <a:off x="2032000" y="3610001"/>
          <a:ext cx="8128000" cy="1757554"/>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65144665"/>
                    </a:ext>
                  </a:extLst>
                </a:gridCol>
                <a:gridCol w="4064000">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Entrant’s name (to be used for all marketing collaterals and on the trophy should the entrant win)</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1200"/>
                        </a:spcBef>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Entrant’s company name* (to be used for all marketing collaterals and on the trophy should the entrant win)</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961340"/>
                  </a:ext>
                </a:extLst>
              </a:tr>
              <a:tr h="370840">
                <a:tc>
                  <a:txBody>
                    <a:bodyPr/>
                    <a:lstStyle/>
                    <a:p>
                      <a:pPr>
                        <a:lnSpc>
                          <a:spcPct val="115000"/>
                        </a:lnSpc>
                        <a:spcAft>
                          <a:spcPts val="1000"/>
                        </a:spcAft>
                      </a:pPr>
                      <a:r>
                        <a:rPr lang="en-AU" sz="1200" b="1">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Indonesia</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200" b="1">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marR="0" lvl="0" indent="180340" algn="ctr" defTabSz="914400" rtl="0" eaLnBrk="1" fontAlgn="auto" latinLnBrk="0" hangingPunct="1">
                        <a:lnSpc>
                          <a:spcPct val="115000"/>
                        </a:lnSpc>
                        <a:spcBef>
                          <a:spcPts val="200"/>
                        </a:spcBef>
                        <a:spcAft>
                          <a:spcPts val="1000"/>
                        </a:spcAft>
                        <a:buClrTx/>
                        <a:buSzTx/>
                        <a:buFontTx/>
                        <a:buNone/>
                        <a:tabLst/>
                        <a:defRPr/>
                      </a:pPr>
                      <a:r>
                        <a:rPr lang="en-AU" sz="1200" dirty="0">
                          <a:solidFill>
                            <a:srgbClr val="7F7F7F"/>
                          </a:solidFill>
                          <a:effectLst/>
                          <a:latin typeface="Arial" panose="020B0604020202020204" pitchFamily="34" charset="0"/>
                          <a:ea typeface="Calibri" panose="020F0502020204030204" pitchFamily="34" charset="0"/>
                          <a:cs typeface="Arial" panose="020B0604020202020204" pitchFamily="34" charset="0"/>
                        </a:rPr>
                        <a:t>Most Inspiring Leader</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7" y="1628581"/>
            <a:ext cx="11098937" cy="3539430"/>
          </a:xfrm>
          <a:prstGeom prst="rect">
            <a:avLst/>
          </a:prstGeom>
          <a:noFill/>
        </p:spPr>
        <p:txBody>
          <a:bodyPr wrap="square">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GUIDELINES</a:t>
            </a:r>
            <a:endParaRPr lang="en-US" sz="1400" dirty="0">
              <a:solidFill>
                <a:schemeClr val="accent2">
                  <a:lumMod val="75000"/>
                </a:schemeClr>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Employee Experience Awards Indonesia 2025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228600" indent="-228600">
              <a:buAutoNum type="arabicPeriod"/>
            </a:pPr>
            <a:r>
              <a:rPr lang="en-SG" sz="1400" dirty="0">
                <a:latin typeface="Arial" panose="020B0604020202020204" pitchFamily="34" charset="0"/>
                <a:ea typeface="Helvetica Neue" panose="02000503000000020004" pitchFamily="2" charset="0"/>
                <a:cs typeface="Arial" panose="020B0604020202020204" pitchFamily="34" charset="0"/>
              </a:rPr>
              <a:t>  </a:t>
            </a:r>
            <a:r>
              <a:rPr lang="en-GB" sz="1400" dirty="0">
                <a:latin typeface="Arial" panose="020B0604020202020204" pitchFamily="34" charset="0"/>
                <a:ea typeface="Helvetica Neue" panose="02000503000000020004" pitchFamily="2" charset="0"/>
                <a:cs typeface="Arial" panose="020B0604020202020204" pitchFamily="34" charset="0"/>
              </a:rPr>
              <a:t>Refrain from using your own entry template with your company branding, and only use what is provided.</a:t>
            </a:r>
            <a:endParaRPr lang="en-SG" sz="1400" dirty="0">
              <a:latin typeface="Arial" panose="020B0604020202020204" pitchFamily="34" charset="0"/>
              <a:ea typeface="Helvetica Neue" panose="02000503000000020004" pitchFamily="2"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chemeClr val="accent2">
                    <a:lumMod val="75000"/>
                  </a:schemeClr>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core award entry form document along with the supporting documents and images, if any, </a:t>
            </a:r>
            <a:r>
              <a:rPr lang="en-US" sz="1400" b="1" dirty="0">
                <a:highlight>
                  <a:srgbClr val="FFFF00"/>
                </a:highlight>
                <a:latin typeface="Arial" panose="020B0604020202020204" pitchFamily="34" charset="0"/>
                <a:cs typeface="Arial" panose="020B0604020202020204" pitchFamily="34" charset="0"/>
                <a:hlinkClick r:id="rId2"/>
              </a:rPr>
              <a:t>here</a:t>
            </a:r>
            <a:r>
              <a:rPr lang="en-US" sz="1400" dirty="0">
                <a:highlight>
                  <a:srgbClr val="FFFF00"/>
                </a:highlight>
                <a:latin typeface="Arial" panose="020B0604020202020204" pitchFamily="34" charset="0"/>
                <a:cs typeface="Arial" panose="020B0604020202020204" pitchFamily="34" charset="0"/>
                <a:hlinkClick r:id="rId2"/>
              </a:rPr>
              <a:t>.</a:t>
            </a:r>
            <a:endParaRPr lang="en-US" sz="1400" dirty="0">
              <a:highlight>
                <a:srgbClr val="FFFF00"/>
              </a:highlight>
              <a:latin typeface="Arial" panose="020B0604020202020204" pitchFamily="34" charset="0"/>
              <a:cs typeface="Arial" panose="020B0604020202020204" pitchFamily="34" charset="0"/>
            </a:endParaRPr>
          </a:p>
          <a:p>
            <a:endParaRPr lang="en-US" sz="1400" dirty="0">
              <a:solidFill>
                <a:schemeClr val="accent2">
                  <a:lumMod val="75000"/>
                </a:schemeClr>
              </a:solidFill>
              <a:latin typeface="Arial" panose="020B0604020202020204" pitchFamily="34" charset="0"/>
              <a:cs typeface="Arial" panose="020B0604020202020204" pitchFamily="34" charset="0"/>
            </a:endParaRPr>
          </a:p>
          <a:p>
            <a:endParaRPr lang="en-US" sz="1400" b="1" u="sng" dirty="0">
              <a:solidFill>
                <a:schemeClr val="accent2">
                  <a:lumMod val="75000"/>
                </a:schemeClr>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B11F1758-2949-AA09-6DA6-FF9F36B79039}"/>
              </a:ext>
            </a:extLst>
          </p:cNvPr>
          <p:cNvSpPr txBox="1"/>
          <p:nvPr/>
        </p:nvSpPr>
        <p:spPr>
          <a:xfrm>
            <a:off x="569824" y="4722588"/>
            <a:ext cx="10745098" cy="2677656"/>
          </a:xfrm>
          <a:prstGeom prst="rect">
            <a:avLst/>
          </a:prstGeom>
          <a:noFill/>
        </p:spPr>
        <p:txBody>
          <a:bodyPr wrap="square" numCol="2">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CONTACT US:</a:t>
            </a:r>
            <a:br>
              <a:rPr lang="en-US" sz="1400" b="1" u="sng" dirty="0">
                <a:solidFill>
                  <a:schemeClr val="accent2">
                    <a:lumMod val="75000"/>
                  </a:schemeClr>
                </a:solidFill>
                <a:latin typeface="Arial" panose="020B0604020202020204" pitchFamily="34" charset="0"/>
                <a:cs typeface="Arial" panose="020B0604020202020204" pitchFamily="34" charset="0"/>
              </a:rPr>
            </a:br>
            <a:endParaRPr lang="en-US" sz="1400" b="1" u="sng" dirty="0">
              <a:solidFill>
                <a:schemeClr val="accent2">
                  <a:lumMod val="75000"/>
                </a:schemeClr>
              </a:solidFill>
              <a:latin typeface="Arial" panose="020B0604020202020204" pitchFamily="34" charset="0"/>
              <a:cs typeface="Arial" panose="020B0604020202020204" pitchFamily="34" charset="0"/>
            </a:endParaRPr>
          </a:p>
          <a:p>
            <a:r>
              <a:rPr lang="en-GB" sz="1400" b="1" dirty="0" err="1">
                <a:latin typeface="Arial" panose="020B0604020202020204" pitchFamily="34" charset="0"/>
                <a:ea typeface="Helvetica Neue" panose="02000503000000020004" pitchFamily="2" charset="0"/>
                <a:cs typeface="Arial" panose="020B0604020202020204" pitchFamily="34" charset="0"/>
              </a:rPr>
              <a:t>Mohanesh</a:t>
            </a:r>
            <a:r>
              <a:rPr lang="en-GB" sz="1400" b="1" dirty="0">
                <a:latin typeface="Arial" panose="020B0604020202020204" pitchFamily="34" charset="0"/>
                <a:ea typeface="Helvetica Neue" panose="02000503000000020004" pitchFamily="2" charset="0"/>
                <a:cs typeface="Arial" panose="020B0604020202020204" pitchFamily="34" charset="0"/>
              </a:rPr>
              <a:t> Kumar</a:t>
            </a:r>
          </a:p>
          <a:p>
            <a:r>
              <a:rPr lang="en-GB" sz="1400" i="1" dirty="0">
                <a:latin typeface="Arial" panose="020B0604020202020204" pitchFamily="34" charset="0"/>
                <a:ea typeface="Helvetica Neue" panose="02000503000000020004" pitchFamily="2" charset="0"/>
                <a:cs typeface="Arial" panose="020B0604020202020204" pitchFamily="34" charset="0"/>
              </a:rPr>
              <a:t>Senior Regional Project Manager</a:t>
            </a:r>
          </a:p>
          <a:p>
            <a:r>
              <a:rPr lang="en-GB" sz="1400" dirty="0">
                <a:latin typeface="Arial" panose="020B0604020202020204" pitchFamily="34" charset="0"/>
                <a:ea typeface="Helvetica Neue" panose="02000503000000020004" pitchFamily="2" charset="0"/>
                <a:cs typeface="Arial" panose="020B0604020202020204" pitchFamily="34" charset="0"/>
              </a:rPr>
              <a:t>Tel: +65 6423 0329 Ext 230</a:t>
            </a:r>
          </a:p>
          <a:p>
            <a:r>
              <a:rPr lang="en-GB" sz="1400" dirty="0">
                <a:latin typeface="Arial" panose="020B0604020202020204" pitchFamily="34" charset="0"/>
                <a:ea typeface="Helvetica Neue" panose="02000503000000020004" pitchFamily="2" charset="0"/>
                <a:cs typeface="Arial" panose="020B0604020202020204" pitchFamily="34" charset="0"/>
              </a:rPr>
              <a:t>Mobile: +65 9895 3365</a:t>
            </a:r>
          </a:p>
          <a:p>
            <a:r>
              <a:rPr lang="en-GB" sz="1400" dirty="0">
                <a:latin typeface="Arial" panose="020B0604020202020204" pitchFamily="34" charset="0"/>
                <a:ea typeface="Helvetica Neue" panose="02000503000000020004" pitchFamily="2" charset="0"/>
                <a:cs typeface="Arial" panose="020B0604020202020204" pitchFamily="34" charset="0"/>
              </a:rPr>
              <a:t>Email: mohaneshk@humanresourcesonline.net</a:t>
            </a:r>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br>
              <a:rPr lang="en-SG" sz="1400" b="1" i="0" dirty="0">
                <a:solidFill>
                  <a:srgbClr val="000000"/>
                </a:solidFill>
                <a:effectLst/>
                <a:latin typeface="Arial" panose="020B0604020202020204" pitchFamily="34" charset="0"/>
                <a:cs typeface="Arial" panose="020B0604020202020204" pitchFamily="34" charset="0"/>
              </a:rPr>
            </a:br>
            <a:r>
              <a:rPr lang="en-SG" sz="1400" b="1" i="0" dirty="0">
                <a:solidFill>
                  <a:srgbClr val="000000"/>
                </a:solidFill>
                <a:effectLst/>
                <a:latin typeface="Arial" panose="020B0604020202020204" pitchFamily="34" charset="0"/>
                <a:cs typeface="Arial" panose="020B0604020202020204" pitchFamily="34" charset="0"/>
              </a:rPr>
              <a:t>Luisa Sarmiento</a:t>
            </a:r>
          </a:p>
          <a:p>
            <a:r>
              <a:rPr lang="en-SG" sz="1400" i="1" dirty="0">
                <a:solidFill>
                  <a:srgbClr val="000000"/>
                </a:solidFill>
                <a:effectLst/>
                <a:latin typeface="Arial" panose="020B0604020202020204" pitchFamily="34" charset="0"/>
                <a:cs typeface="Arial" panose="020B0604020202020204" pitchFamily="34" charset="0"/>
              </a:rPr>
              <a:t>Regional Project Manager</a:t>
            </a:r>
          </a:p>
          <a:p>
            <a:r>
              <a:rPr lang="en-SG" sz="1400" i="0" dirty="0">
                <a:solidFill>
                  <a:srgbClr val="000000"/>
                </a:solidFill>
                <a:effectLst/>
                <a:latin typeface="Arial" panose="020B0604020202020204" pitchFamily="34" charset="0"/>
                <a:cs typeface="Arial" panose="020B0604020202020204" pitchFamily="34" charset="0"/>
              </a:rPr>
              <a:t>Tel: +65 6692 9031 Ext 817</a:t>
            </a:r>
          </a:p>
          <a:p>
            <a:r>
              <a:rPr lang="en-SG" sz="1400" i="0" dirty="0">
                <a:solidFill>
                  <a:srgbClr val="000000"/>
                </a:solidFill>
                <a:effectLst/>
                <a:latin typeface="Arial" panose="020B0604020202020204" pitchFamily="34" charset="0"/>
                <a:cs typeface="Arial" panose="020B0604020202020204" pitchFamily="34" charset="0"/>
              </a:rPr>
              <a:t>Mobile: +63 99423 22355</a:t>
            </a:r>
          </a:p>
          <a:p>
            <a:r>
              <a:rPr lang="en-SG" sz="1400" i="0" dirty="0">
                <a:solidFill>
                  <a:srgbClr val="000000"/>
                </a:solidFill>
                <a:effectLst/>
                <a:latin typeface="Arial" panose="020B0604020202020204" pitchFamily="34" charset="0"/>
                <a:cs typeface="Arial" panose="020B0604020202020204" pitchFamily="34" charset="0"/>
              </a:rPr>
              <a:t>Email: luisas@humanresourcesonline.net</a:t>
            </a:r>
            <a:endParaRPr lang="en-US" sz="1400" dirty="0">
              <a:latin typeface="Arial" panose="020B0604020202020204" pitchFamily="34" charset="0"/>
              <a:ea typeface="Helvetica Neue" panose="02000503000000020004" pitchFamily="2" charset="0"/>
              <a:cs typeface="Arial" panose="020B0604020202020204"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8"/>
            <a:ext cx="11823576" cy="476210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50" b="1" u="sng" dirty="0">
                <a:effectLst/>
                <a:latin typeface="Arial" panose="020B0604020202020204" pitchFamily="34" charset="0"/>
                <a:ea typeface="Calibri" panose="020F0502020204030204" pitchFamily="34" charset="0"/>
                <a:cs typeface="Times New Roman" panose="02020603050405020304" pitchFamily="18" charset="0"/>
              </a:rPr>
              <a:t>Section 1: Vision and goal</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5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what your nominee for the individual category set out to do over the past 12 months.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5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5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50" dirty="0">
                <a:effectLst/>
                <a:latin typeface="Arial" panose="020B0604020202020204" pitchFamily="34" charset="0"/>
                <a:ea typeface="Calibri" panose="020F0502020204030204" pitchFamily="34" charset="0"/>
                <a:cs typeface="Times New Roman" panose="02020603050405020304" pitchFamily="18" charset="0"/>
              </a:rPr>
              <a: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is the name and job title of your nominee? Please provide a brief background about your nominee including experience, personal goals and vision. </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are the areas your nominee is responsible for?</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Please highlight the personality and traits of your nominee. You may include some case study to further elaborate on this. How did these traits benefit the business? </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How would the nominee’s peers describe him/her?</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did your nominee set out to achieve 12 months ago?</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are some initiatives/programmes led by this individual from his/her managerial leadership?</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5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5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5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70183"/>
            <a:ext cx="11823576" cy="477735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2: Business contribution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share the role that the nominee played in driving workplace transformation.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was the nominee’s contribution to business transformation?</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is the communication style of the nominee?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Who were the nominee’s key stakeholders? How did he/she maintain continued support from key stakeholders?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outline the strengths of your nominee.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How has your nominee inspired his/her peers? Please share some examples to illustrate this.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are some values that your nominee believes in which has shaped the workplace culture?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3: Leadership impact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how your nominee’s leadership capabilities.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business metrics did your nominee achieve?</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How does your nominee engage with his/her peers?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Describe your nominee’s leadership style and its impact on the team.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How has the nominee displayed inspirational traits in his/her leadership? What is the impact?</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was the feedback from his/her stakeholders?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Please provide some evidence of success. You may use metrics, anecdotes and case studies.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70182"/>
            <a:ext cx="11823576" cy="477735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108</TotalTime>
  <Words>1375</Words>
  <Application>Microsoft Office PowerPoint</Application>
  <PresentationFormat>Widescreen</PresentationFormat>
  <Paragraphs>359</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Helvetica CE 55 Roman</vt: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Joleen Quek</cp:lastModifiedBy>
  <cp:revision>35</cp:revision>
  <dcterms:created xsi:type="dcterms:W3CDTF">2023-03-16T08:53:29Z</dcterms:created>
  <dcterms:modified xsi:type="dcterms:W3CDTF">2024-08-27T02:33:44Z</dcterms:modified>
</cp:coreProperties>
</file>